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02" r:id="rId3"/>
    <p:sldMasterId id="2147483725" r:id="rId4"/>
  </p:sldMasterIdLst>
  <p:notesMasterIdLst>
    <p:notesMasterId r:id="rId33"/>
  </p:notesMasterIdLst>
  <p:sldIdLst>
    <p:sldId id="292" r:id="rId5"/>
    <p:sldId id="271" r:id="rId6"/>
    <p:sldId id="276" r:id="rId7"/>
    <p:sldId id="272" r:id="rId8"/>
    <p:sldId id="274" r:id="rId9"/>
    <p:sldId id="275" r:id="rId10"/>
    <p:sldId id="268" r:id="rId11"/>
    <p:sldId id="287" r:id="rId12"/>
    <p:sldId id="266" r:id="rId13"/>
    <p:sldId id="294" r:id="rId14"/>
    <p:sldId id="283" r:id="rId15"/>
    <p:sldId id="286" r:id="rId16"/>
    <p:sldId id="285" r:id="rId17"/>
    <p:sldId id="279" r:id="rId18"/>
    <p:sldId id="310" r:id="rId19"/>
    <p:sldId id="295" r:id="rId20"/>
    <p:sldId id="296" r:id="rId21"/>
    <p:sldId id="308" r:id="rId22"/>
    <p:sldId id="301" r:id="rId23"/>
    <p:sldId id="282" r:id="rId24"/>
    <p:sldId id="304" r:id="rId25"/>
    <p:sldId id="297" r:id="rId26"/>
    <p:sldId id="312" r:id="rId27"/>
    <p:sldId id="314" r:id="rId28"/>
    <p:sldId id="313" r:id="rId29"/>
    <p:sldId id="306" r:id="rId30"/>
    <p:sldId id="307" r:id="rId31"/>
    <p:sldId id="262" r:id="rId32"/>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31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3177" autoAdjust="0"/>
  </p:normalViewPr>
  <p:slideViewPr>
    <p:cSldViewPr snapToGrid="0">
      <p:cViewPr varScale="1">
        <p:scale>
          <a:sx n="80" d="100"/>
          <a:sy n="80" d="100"/>
        </p:scale>
        <p:origin x="436" y="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C24974-C998-4DB9-A5EB-A9AAFB14E4E6}" type="datetimeFigureOut">
              <a:rPr lang="en-US" smtClean="0"/>
              <a:t>10/4/2016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31373-8AE4-4EC7-8A9B-9A402E074C12}" type="slidenum">
              <a:rPr lang="en-US" smtClean="0"/>
              <a:t>‹#›</a:t>
            </a:fld>
            <a:endParaRPr lang="en-US"/>
          </a:p>
        </p:txBody>
      </p:sp>
    </p:spTree>
    <p:extLst>
      <p:ext uri="{BB962C8B-B14F-4D97-AF65-F5344CB8AC3E}">
        <p14:creationId xmlns:p14="http://schemas.microsoft.com/office/powerpoint/2010/main" val="719347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AsihICKHyi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gradFill>
                  <a:gsLst>
                    <a:gs pos="1250">
                      <a:schemeClr val="tx2"/>
                    </a:gs>
                    <a:gs pos="99000">
                      <a:schemeClr val="tx2"/>
                    </a:gs>
                  </a:gsLst>
                  <a:lin ang="5400000" scaled="0"/>
                </a:gradFill>
                <a:latin typeface="+mn-lt"/>
                <a:ea typeface="+mn-ea"/>
                <a:cs typeface="+mn-cs"/>
              </a:rPr>
              <a:t>A key objective for the team is to recruit 2016 Presidential campaigns, political committees, and key campaign technology and data vendors on to the Microsoft Azure platform </a:t>
            </a:r>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2</a:t>
            </a:fld>
            <a:endParaRPr lang="en-US"/>
          </a:p>
        </p:txBody>
      </p:sp>
    </p:spTree>
    <p:extLst>
      <p:ext uri="{BB962C8B-B14F-4D97-AF65-F5344CB8AC3E}">
        <p14:creationId xmlns:p14="http://schemas.microsoft.com/office/powerpoint/2010/main" val="378573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r>
              <a:rPr lang="en-US" sz="1200" u="sng" kern="1200" dirty="0">
                <a:solidFill>
                  <a:schemeClr val="tx1"/>
                </a:solidFill>
                <a:effectLst/>
                <a:latin typeface="+mn-lt"/>
                <a:ea typeface="+mn-ea"/>
                <a:cs typeface="+mn-cs"/>
                <a:hlinkClick r:id="rId3"/>
              </a:rPr>
              <a:t>https://www.youtube.com/watch?v=AsihICKHyi8</a:t>
            </a:r>
            <a:endParaRPr lang="en-US" sz="1200" u="sng" kern="1200" dirty="0">
              <a:solidFill>
                <a:schemeClr val="tx1"/>
              </a:solidFill>
              <a:effectLst/>
              <a:latin typeface="+mn-lt"/>
              <a:ea typeface="+mn-ea"/>
              <a:cs typeface="+mn-cs"/>
            </a:endParaRPr>
          </a:p>
          <a:p>
            <a:r>
              <a:rPr lang="en-US" dirty="0"/>
              <a:t>Full Length:</a:t>
            </a:r>
            <a:r>
              <a:rPr lang="en-US" baseline="0" dirty="0"/>
              <a:t> </a:t>
            </a:r>
            <a:r>
              <a:rPr lang="en-US" dirty="0"/>
              <a:t>https://www.youtube.com/watch?v=30NNSKdvgNA</a:t>
            </a:r>
          </a:p>
        </p:txBody>
      </p:sp>
      <p:sp>
        <p:nvSpPr>
          <p:cNvPr id="4" name="Slide Number Placeholder 3"/>
          <p:cNvSpPr>
            <a:spLocks noGrp="1"/>
          </p:cNvSpPr>
          <p:nvPr>
            <p:ph type="sldNum" sz="quarter" idx="10"/>
          </p:nvPr>
        </p:nvSpPr>
        <p:spPr/>
        <p:txBody>
          <a:bodyPr/>
          <a:lstStyle/>
          <a:p>
            <a:fld id="{B4731373-8AE4-4EC7-8A9B-9A402E074C12}" type="slidenum">
              <a:rPr lang="en-US" smtClean="0"/>
              <a:t>15</a:t>
            </a:fld>
            <a:endParaRPr lang="en-US"/>
          </a:p>
        </p:txBody>
      </p:sp>
    </p:spTree>
    <p:extLst>
      <p:ext uri="{BB962C8B-B14F-4D97-AF65-F5344CB8AC3E}">
        <p14:creationId xmlns:p14="http://schemas.microsoft.com/office/powerpoint/2010/main" val="998001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16</a:t>
            </a:fld>
            <a:endParaRPr lang="en-US"/>
          </a:p>
        </p:txBody>
      </p:sp>
    </p:spTree>
    <p:extLst>
      <p:ext uri="{BB962C8B-B14F-4D97-AF65-F5344CB8AC3E}">
        <p14:creationId xmlns:p14="http://schemas.microsoft.com/office/powerpoint/2010/main" val="404955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00CEEC-68F8-2747-BBBF-BD7F989409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84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major events to the importance</a:t>
            </a:r>
            <a:r>
              <a:rPr lang="en-US" baseline="0" dirty="0"/>
              <a:t> of partners and the usage of data and analytics tools.</a:t>
            </a:r>
          </a:p>
          <a:p>
            <a:r>
              <a:rPr lang="en-US" baseline="0" dirty="0"/>
              <a:t>The earlier events were specific moments in time, but not the campaigns. To help the campaigns, we work daily with partners that use data and analysis tools….</a:t>
            </a:r>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22</a:t>
            </a:fld>
            <a:endParaRPr lang="en-US"/>
          </a:p>
        </p:txBody>
      </p:sp>
    </p:spTree>
    <p:extLst>
      <p:ext uri="{BB962C8B-B14F-4D97-AF65-F5344CB8AC3E}">
        <p14:creationId xmlns:p14="http://schemas.microsoft.com/office/powerpoint/2010/main" val="2098911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a:t>
            </a:r>
            <a:r>
              <a:rPr lang="en-US" baseline="0" dirty="0"/>
              <a:t> Video </a:t>
            </a:r>
            <a:r>
              <a:rPr lang="en-US" baseline="0" dirty="0" err="1"/>
              <a:t>Youtube</a:t>
            </a:r>
            <a:r>
              <a:rPr lang="en-US" baseline="0" dirty="0"/>
              <a:t>: https://www.youtube.com/watch?v=QZt82DFBtfc</a:t>
            </a:r>
          </a:p>
          <a:p>
            <a:r>
              <a:rPr lang="en-US" dirty="0"/>
              <a:t>Full video on </a:t>
            </a:r>
            <a:r>
              <a:rPr lang="en-US" dirty="0" err="1"/>
              <a:t>Youtube</a:t>
            </a:r>
            <a:r>
              <a:rPr lang="en-US" dirty="0"/>
              <a:t>: https://www.youtube.com/watch?v=felyeuaY_Yo</a:t>
            </a:r>
          </a:p>
        </p:txBody>
      </p:sp>
      <p:sp>
        <p:nvSpPr>
          <p:cNvPr id="4" name="Slide Number Placeholder 3"/>
          <p:cNvSpPr>
            <a:spLocks noGrp="1"/>
          </p:cNvSpPr>
          <p:nvPr>
            <p:ph type="sldNum" sz="quarter" idx="10"/>
          </p:nvPr>
        </p:nvSpPr>
        <p:spPr/>
        <p:txBody>
          <a:bodyPr/>
          <a:lstStyle/>
          <a:p>
            <a:fld id="{B4731373-8AE4-4EC7-8A9B-9A402E074C12}" type="slidenum">
              <a:rPr lang="en-US" smtClean="0"/>
              <a:t>23</a:t>
            </a:fld>
            <a:endParaRPr lang="en-US"/>
          </a:p>
        </p:txBody>
      </p:sp>
    </p:spTree>
    <p:extLst>
      <p:ext uri="{BB962C8B-B14F-4D97-AF65-F5344CB8AC3E}">
        <p14:creationId xmlns:p14="http://schemas.microsoft.com/office/powerpoint/2010/main" val="308282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It Was</a:t>
            </a:r>
          </a:p>
          <a:p>
            <a:pPr marL="228600" indent="-228600">
              <a:buAutoNum type="arabicPeriod"/>
            </a:pPr>
            <a:r>
              <a:rPr lang="en-US" baseline="0" dirty="0"/>
              <a:t>Data all over the place</a:t>
            </a:r>
          </a:p>
          <a:p>
            <a:pPr marL="685800" lvl="1" indent="-228600">
              <a:buAutoNum type="arabicPeriod"/>
            </a:pPr>
            <a:r>
              <a:rPr lang="en-US" baseline="0" dirty="0"/>
              <a:t>On Premise</a:t>
            </a:r>
          </a:p>
          <a:p>
            <a:pPr marL="685800" lvl="1" indent="-228600">
              <a:buAutoNum type="arabicPeriod"/>
            </a:pPr>
            <a:r>
              <a:rPr lang="en-US" baseline="0" dirty="0"/>
              <a:t>Hosted</a:t>
            </a:r>
          </a:p>
          <a:p>
            <a:pPr marL="685800" lvl="1" indent="-228600">
              <a:buAutoNum type="arabicPeriod"/>
            </a:pPr>
            <a:r>
              <a:rPr lang="en-US" baseline="0" dirty="0"/>
              <a:t>AWS</a:t>
            </a:r>
          </a:p>
          <a:p>
            <a:pPr marL="685800" lvl="1" indent="-228600">
              <a:buAutoNum type="arabicPeriod"/>
            </a:pPr>
            <a:r>
              <a:rPr lang="en-US" baseline="0" dirty="0"/>
              <a:t>Spreadsheets </a:t>
            </a:r>
          </a:p>
          <a:p>
            <a:pPr marL="685800" lvl="1" indent="-228600">
              <a:buAutoNum type="arabicPeriod"/>
            </a:pPr>
            <a:r>
              <a:rPr lang="en-US" baseline="0" dirty="0"/>
              <a:t>Special Processes</a:t>
            </a:r>
          </a:p>
          <a:p>
            <a:pPr marL="228600" lvl="0" indent="-228600">
              <a:buAutoNum type="arabicPeriod"/>
            </a:pPr>
            <a:r>
              <a:rPr lang="en-US" baseline="0" dirty="0"/>
              <a:t>Often, a person’s ability to acquire and shape data was what made them important to the organization</a:t>
            </a:r>
          </a:p>
          <a:p>
            <a:pPr marL="685800" lvl="1" indent="-228600">
              <a:buAutoNum type="arabicPeriod"/>
            </a:pPr>
            <a:r>
              <a:rPr lang="en-US" baseline="0" dirty="0" err="1"/>
              <a:t>Heros</a:t>
            </a:r>
            <a:endParaRPr lang="en-US" baseline="0" dirty="0"/>
          </a:p>
          <a:p>
            <a:pPr marL="685800" lvl="1" indent="-228600">
              <a:buAutoNum type="arabicPeriod"/>
            </a:pPr>
            <a:r>
              <a:rPr lang="en-US" baseline="0" dirty="0"/>
              <a:t>Gymnasts</a:t>
            </a:r>
          </a:p>
          <a:p>
            <a:pPr marL="685800" lvl="1" indent="-228600">
              <a:buAutoNum type="arabicPeriod"/>
            </a:pPr>
            <a:r>
              <a:rPr lang="en-US" baseline="0" dirty="0"/>
              <a:t>Contortionists</a:t>
            </a:r>
          </a:p>
          <a:p>
            <a:pPr marL="228600" lvl="0" indent="-228600">
              <a:buAutoNum type="arabicPeriod"/>
            </a:pPr>
            <a:r>
              <a:rPr lang="en-US" baseline="0" dirty="0"/>
              <a:t>Never the same answer twice</a:t>
            </a:r>
          </a:p>
          <a:p>
            <a:pPr marL="228600" lvl="0" indent="-228600">
              <a:buAutoNum type="arabicPeriod"/>
            </a:pPr>
            <a:r>
              <a:rPr lang="en-US" baseline="0" dirty="0"/>
              <a:t>Very difficult to assemble data to extract meaning</a:t>
            </a:r>
          </a:p>
          <a:p>
            <a:pPr marL="228600" lvl="0" indent="-228600">
              <a:buAutoNum type="arabicPeriod"/>
            </a:pPr>
            <a:endParaRPr lang="en-US" baseline="0" dirty="0"/>
          </a:p>
          <a:p>
            <a:r>
              <a:rPr lang="en-US" sz="1200" kern="1200" dirty="0">
                <a:solidFill>
                  <a:schemeClr val="tx1"/>
                </a:solidFill>
                <a:effectLst/>
                <a:latin typeface="+mn-lt"/>
                <a:ea typeface="+mn-ea"/>
                <a:cs typeface="+mn-cs"/>
              </a:rPr>
              <a:t>Challenge</a:t>
            </a:r>
          </a:p>
          <a:p>
            <a:pPr rtl="0" fontAlgn="ctr"/>
            <a:r>
              <a:rPr lang="en-US" sz="1200" b="0" i="0" kern="1200" dirty="0">
                <a:solidFill>
                  <a:schemeClr val="tx1"/>
                </a:solidFill>
                <a:effectLst/>
                <a:latin typeface="+mn-lt"/>
                <a:ea typeface="+mn-ea"/>
                <a:cs typeface="+mn-cs"/>
              </a:rPr>
              <a:t>300 TB data Voter Registration Data All</a:t>
            </a:r>
            <a:r>
              <a:rPr lang="en-US" sz="1200" b="0" i="0" kern="1200" baseline="0" dirty="0">
                <a:solidFill>
                  <a:schemeClr val="tx1"/>
                </a:solidFill>
                <a:effectLst/>
                <a:latin typeface="+mn-lt"/>
                <a:ea typeface="+mn-ea"/>
                <a:cs typeface="+mn-cs"/>
              </a:rPr>
              <a:t> Scattered Around</a:t>
            </a:r>
            <a:endParaRPr lang="en-US" sz="1200" b="0" i="0" kern="1200" dirty="0">
              <a:solidFill>
                <a:schemeClr val="tx1"/>
              </a:solidFill>
              <a:effectLst/>
              <a:latin typeface="+mn-lt"/>
              <a:ea typeface="+mn-ea"/>
              <a:cs typeface="+mn-cs"/>
            </a:endParaRPr>
          </a:p>
          <a:p>
            <a:pPr lvl="1" rtl="0" fontAlgn="ctr"/>
            <a:r>
              <a:rPr lang="en-US" sz="1200" b="0" i="0" kern="1200" dirty="0">
                <a:solidFill>
                  <a:schemeClr val="tx1"/>
                </a:solidFill>
                <a:effectLst/>
                <a:latin typeface="+mn-lt"/>
                <a:ea typeface="+mn-ea"/>
                <a:cs typeface="+mn-cs"/>
              </a:rPr>
              <a:t>Add Census Data</a:t>
            </a:r>
          </a:p>
          <a:p>
            <a:pPr lvl="1" rtl="0" fontAlgn="ctr"/>
            <a:r>
              <a:rPr lang="en-US" sz="1200" b="0" i="0" kern="1200" dirty="0">
                <a:solidFill>
                  <a:schemeClr val="tx1"/>
                </a:solidFill>
                <a:effectLst/>
                <a:latin typeface="+mn-lt"/>
                <a:ea typeface="+mn-ea"/>
                <a:cs typeface="+mn-cs"/>
              </a:rPr>
              <a:t>Add consumer data points</a:t>
            </a:r>
          </a:p>
          <a:p>
            <a:pPr rtl="0" fontAlgn="ctr"/>
            <a:r>
              <a:rPr lang="en-US" sz="1200" b="0" i="0" kern="1200" dirty="0">
                <a:solidFill>
                  <a:schemeClr val="tx1"/>
                </a:solidFill>
                <a:effectLst/>
                <a:latin typeface="+mn-lt"/>
                <a:ea typeface="+mn-ea"/>
                <a:cs typeface="+mn-cs"/>
              </a:rPr>
              <a:t>Over 50% turnover of staff every year</a:t>
            </a:r>
          </a:p>
          <a:p>
            <a:pPr lvl="1" rtl="0" fontAlgn="ctr"/>
            <a:r>
              <a:rPr lang="en-US" sz="1200" b="0" i="0" kern="1200" dirty="0">
                <a:solidFill>
                  <a:schemeClr val="tx1"/>
                </a:solidFill>
                <a:effectLst/>
                <a:latin typeface="+mn-lt"/>
                <a:ea typeface="+mn-ea"/>
                <a:cs typeface="+mn-cs"/>
              </a:rPr>
              <a:t>Most are starting from scratch every election cycle</a:t>
            </a:r>
          </a:p>
          <a:p>
            <a:pPr lvl="1" rtl="0" fontAlgn="ctr"/>
            <a:r>
              <a:rPr lang="en-US" sz="1200" b="0" i="0" kern="1200" dirty="0">
                <a:solidFill>
                  <a:schemeClr val="tx1"/>
                </a:solidFill>
                <a:effectLst/>
                <a:latin typeface="+mn-lt"/>
                <a:ea typeface="+mn-ea"/>
                <a:cs typeface="+mn-cs"/>
              </a:rPr>
              <a:t>New audiences every cycle</a:t>
            </a:r>
          </a:p>
          <a:p>
            <a:pPr rtl="0" fontAlgn="ctr"/>
            <a:r>
              <a:rPr lang="en-US" sz="1200" b="0" i="0" kern="1200" dirty="0">
                <a:solidFill>
                  <a:schemeClr val="tx1"/>
                </a:solidFill>
                <a:effectLst/>
                <a:latin typeface="+mn-lt"/>
                <a:ea typeface="+mn-ea"/>
                <a:cs typeface="+mn-cs"/>
              </a:rPr>
              <a:t>Only a few people left behind year over year</a:t>
            </a:r>
          </a:p>
          <a:p>
            <a:pPr lvl="1" rtl="0" fontAlgn="ctr"/>
            <a:r>
              <a:rPr lang="en-US" sz="1200" b="0" i="0" kern="1200" dirty="0">
                <a:solidFill>
                  <a:schemeClr val="tx1"/>
                </a:solidFill>
                <a:effectLst/>
                <a:latin typeface="+mn-lt"/>
                <a:ea typeface="+mn-ea"/>
                <a:cs typeface="+mn-cs"/>
              </a:rPr>
              <a:t>Keep the light </a:t>
            </a:r>
            <a:r>
              <a:rPr lang="en-US" sz="1200" b="0" i="0" kern="1200" dirty="0" err="1">
                <a:solidFill>
                  <a:schemeClr val="tx1"/>
                </a:solidFill>
                <a:effectLst/>
                <a:latin typeface="+mn-lt"/>
                <a:ea typeface="+mn-ea"/>
                <a:cs typeface="+mn-cs"/>
              </a:rPr>
              <a:t>ons</a:t>
            </a: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All new hires after 3 years of idleness</a:t>
            </a:r>
          </a:p>
          <a:p>
            <a:pPr rtl="0" fontAlgn="ctr"/>
            <a:r>
              <a:rPr lang="en-US" sz="1200" b="0" i="0" kern="1200" dirty="0">
                <a:solidFill>
                  <a:schemeClr val="tx1"/>
                </a:solidFill>
                <a:effectLst/>
                <a:latin typeface="+mn-lt"/>
                <a:ea typeface="+mn-ea"/>
                <a:cs typeface="+mn-cs"/>
              </a:rPr>
              <a:t>Blend of on premise, hosted, and other transient data sources.</a:t>
            </a:r>
          </a:p>
          <a:p>
            <a:pPr marL="228600" lvl="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8703DD75-957D-4587-9206-EB1B068EC1CA}" type="slidenum">
              <a:rPr lang="en-US" smtClean="0"/>
              <a:t>24</a:t>
            </a:fld>
            <a:endParaRPr lang="en-US"/>
          </a:p>
        </p:txBody>
      </p:sp>
    </p:spTree>
    <p:extLst>
      <p:ext uri="{BB962C8B-B14F-4D97-AF65-F5344CB8AC3E}">
        <p14:creationId xmlns:p14="http://schemas.microsoft.com/office/powerpoint/2010/main" val="3556595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Into this environments, how to make this easier and more accessible</a:t>
            </a:r>
          </a:p>
          <a:p>
            <a:endParaRPr lang="en-US" sz="120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Using a mix of Consumer Data, Contact Information,</a:t>
            </a:r>
            <a:r>
              <a:rPr lang="en-US" sz="1200" b="0" i="0" kern="1200" baseline="0" dirty="0">
                <a:solidFill>
                  <a:schemeClr val="tx1"/>
                </a:solidFill>
                <a:effectLst/>
                <a:latin typeface="+mn-lt"/>
                <a:ea typeface="+mn-ea"/>
                <a:cs typeface="+mn-cs"/>
              </a:rPr>
              <a:t> And Voter Scores</a:t>
            </a: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To Answer</a:t>
            </a:r>
            <a:r>
              <a:rPr lang="en-US" sz="1200" b="0" i="0" kern="1200" baseline="0" dirty="0">
                <a:solidFill>
                  <a:schemeClr val="tx1"/>
                </a:solidFill>
                <a:effectLst/>
                <a:latin typeface="+mn-lt"/>
                <a:ea typeface="+mn-ea"/>
                <a:cs typeface="+mn-cs"/>
              </a:rPr>
              <a:t> 3 Questions:</a:t>
            </a:r>
          </a:p>
          <a:p>
            <a:pPr marL="228600" indent="-228600" rtl="0" fontAlgn="ctr">
              <a:buAutoNum type="arabicPeriod"/>
            </a:pPr>
            <a:r>
              <a:rPr lang="en-US" sz="1200" b="0" i="0" kern="1200" baseline="0" dirty="0">
                <a:solidFill>
                  <a:schemeClr val="tx1"/>
                </a:solidFill>
                <a:effectLst/>
                <a:latin typeface="+mn-lt"/>
                <a:ea typeface="+mn-ea"/>
                <a:cs typeface="+mn-cs"/>
              </a:rPr>
              <a:t>How likely are you to vote?</a:t>
            </a:r>
          </a:p>
          <a:p>
            <a:pPr marL="228600" indent="-228600" rtl="0" fontAlgn="ctr">
              <a:buAutoNum type="arabicPeriod"/>
            </a:pPr>
            <a:r>
              <a:rPr lang="en-US" sz="1200" b="0" i="0" kern="1200" baseline="0" dirty="0">
                <a:solidFill>
                  <a:schemeClr val="tx1"/>
                </a:solidFill>
                <a:effectLst/>
                <a:latin typeface="+mn-lt"/>
                <a:ea typeface="+mn-ea"/>
                <a:cs typeface="+mn-cs"/>
              </a:rPr>
              <a:t>How likely to vote for this issue/candidate</a:t>
            </a:r>
          </a:p>
          <a:p>
            <a:pPr marL="228600" indent="-228600" rtl="0" fontAlgn="ctr">
              <a:buAutoNum type="arabicPeriod"/>
            </a:pPr>
            <a:r>
              <a:rPr lang="en-US" sz="1200" b="0" i="0" kern="1200" baseline="0" dirty="0">
                <a:solidFill>
                  <a:schemeClr val="tx1"/>
                </a:solidFill>
                <a:effectLst/>
                <a:latin typeface="+mn-lt"/>
                <a:ea typeface="+mn-ea"/>
                <a:cs typeface="+mn-cs"/>
              </a:rPr>
              <a:t>Can you be persuaded?</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Change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Conversation</a:t>
            </a:r>
          </a:p>
          <a:p>
            <a:pPr rtl="0" fontAlgn="ctr"/>
            <a:r>
              <a:rPr lang="en-US" sz="1200" b="0" i="0" kern="1200" dirty="0">
                <a:solidFill>
                  <a:schemeClr val="tx1"/>
                </a:solidFill>
                <a:effectLst/>
                <a:latin typeface="+mn-lt"/>
                <a:ea typeface="+mn-ea"/>
                <a:cs typeface="+mn-cs"/>
              </a:rPr>
              <a:t>2016 not like 2012</a:t>
            </a:r>
          </a:p>
          <a:p>
            <a:pPr rtl="0" fontAlgn="ctr"/>
            <a:r>
              <a:rPr lang="en-US" sz="1200" b="0" i="0" kern="1200" dirty="0">
                <a:solidFill>
                  <a:schemeClr val="tx1"/>
                </a:solidFill>
                <a:effectLst/>
                <a:latin typeface="+mn-lt"/>
                <a:ea typeface="+mn-ea"/>
                <a:cs typeface="+mn-cs"/>
              </a:rPr>
              <a:t>Voter information at State level at the user's fingertips.</a:t>
            </a:r>
          </a:p>
          <a:p>
            <a:pPr rtl="0" fontAlgn="ctr"/>
            <a:r>
              <a:rPr lang="en-US" sz="1200" b="0" i="0" kern="1200" dirty="0">
                <a:solidFill>
                  <a:schemeClr val="tx1"/>
                </a:solidFill>
                <a:effectLst/>
                <a:latin typeface="+mn-lt"/>
                <a:ea typeface="+mn-ea"/>
                <a:cs typeface="+mn-cs"/>
              </a:rPr>
              <a:t>Instead of saying "how do I" the questions changed to </a:t>
            </a:r>
          </a:p>
          <a:p>
            <a:pPr lvl="1" rtl="0" fontAlgn="ctr"/>
            <a:r>
              <a:rPr lang="en-US" sz="1200" b="0" i="0" kern="1200" dirty="0">
                <a:solidFill>
                  <a:schemeClr val="tx1"/>
                </a:solidFill>
                <a:effectLst/>
                <a:latin typeface="+mn-lt"/>
                <a:ea typeface="+mn-ea"/>
                <a:cs typeface="+mn-cs"/>
              </a:rPr>
              <a:t>What if?</a:t>
            </a:r>
          </a:p>
          <a:p>
            <a:pPr lvl="1" rtl="0" fontAlgn="ctr"/>
            <a:r>
              <a:rPr lang="en-US" sz="1200" b="0" i="0" kern="1200" dirty="0">
                <a:solidFill>
                  <a:schemeClr val="tx1"/>
                </a:solidFill>
                <a:effectLst/>
                <a:latin typeface="+mn-lt"/>
                <a:ea typeface="+mn-ea"/>
                <a:cs typeface="+mn-cs"/>
              </a:rPr>
              <a:t>What does this signify?</a:t>
            </a:r>
          </a:p>
          <a:p>
            <a:pPr lvl="1" rtl="0" fontAlgn="ctr"/>
            <a:r>
              <a:rPr lang="en-US" sz="1200" b="0" i="0" kern="1200" dirty="0">
                <a:solidFill>
                  <a:schemeClr val="tx1"/>
                </a:solidFill>
                <a:effectLst/>
                <a:latin typeface="+mn-lt"/>
                <a:ea typeface="+mn-ea"/>
                <a:cs typeface="+mn-cs"/>
              </a:rPr>
              <a:t>How do we change this?</a:t>
            </a:r>
          </a:p>
          <a:p>
            <a:pPr rtl="0" fontAlgn="ctr"/>
            <a:r>
              <a:rPr lang="en-US" sz="1200" b="0" i="0" kern="1200" dirty="0">
                <a:solidFill>
                  <a:schemeClr val="tx1"/>
                </a:solidFill>
                <a:effectLst/>
                <a:latin typeface="+mn-lt"/>
                <a:ea typeface="+mn-ea"/>
                <a:cs typeface="+mn-cs"/>
              </a:rPr>
              <a:t>Explore and position</a:t>
            </a:r>
          </a:p>
        </p:txBody>
      </p:sp>
      <p:sp>
        <p:nvSpPr>
          <p:cNvPr id="4" name="Slide Number Placeholder 3"/>
          <p:cNvSpPr>
            <a:spLocks noGrp="1"/>
          </p:cNvSpPr>
          <p:nvPr>
            <p:ph type="sldNum" sz="quarter" idx="10"/>
          </p:nvPr>
        </p:nvSpPr>
        <p:spPr/>
        <p:txBody>
          <a:bodyPr/>
          <a:lstStyle/>
          <a:p>
            <a:fld id="{8703DD75-957D-4587-9206-EB1B068EC1CA}" type="slidenum">
              <a:rPr lang="en-US" smtClean="0"/>
              <a:t>25</a:t>
            </a:fld>
            <a:endParaRPr lang="en-US"/>
          </a:p>
        </p:txBody>
      </p:sp>
    </p:spTree>
    <p:extLst>
      <p:ext uri="{BB962C8B-B14F-4D97-AF65-F5344CB8AC3E}">
        <p14:creationId xmlns:p14="http://schemas.microsoft.com/office/powerpoint/2010/main" val="309476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NGP</a:t>
            </a:r>
            <a:r>
              <a:rPr lang="en-US" baseline="0" dirty="0"/>
              <a:t> VAN works with everyone up and down the ticket from Presidential campaigns to small local races.  We provide crucial infrastructure to the Democratic National Committee, and also work directly with local candidates to provide affordable websites and email packages.</a:t>
            </a:r>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26</a:t>
            </a:fld>
            <a:endParaRPr lang="en-US"/>
          </a:p>
        </p:txBody>
      </p:sp>
    </p:spTree>
    <p:extLst>
      <p:ext uri="{BB962C8B-B14F-4D97-AF65-F5344CB8AC3E}">
        <p14:creationId xmlns:p14="http://schemas.microsoft.com/office/powerpoint/2010/main" val="40319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Best Ask is</a:t>
            </a:r>
            <a:r>
              <a:rPr lang="en-US" baseline="0" dirty="0"/>
              <a:t> uses Cortana - Microsoft’s Cognitive Services Recommendation API – to provide a customized ask amount for the individual</a:t>
            </a:r>
          </a:p>
          <a:p>
            <a:pPr marL="171450" indent="-171450">
              <a:buFont typeface="Arial" charset="0"/>
              <a:buChar char="•"/>
            </a:pPr>
            <a:r>
              <a:rPr lang="en-US" baseline="0" dirty="0"/>
              <a:t>Leverages NGP VAN’s network of </a:t>
            </a:r>
            <a:r>
              <a:rPr lang="en-US" baseline="0" dirty="0" err="1"/>
              <a:t>ActionProfiles</a:t>
            </a:r>
            <a:r>
              <a:rPr lang="en-US" baseline="0" dirty="0"/>
              <a:t>, which remembers donors when they visit NGP VAN donation pages</a:t>
            </a:r>
          </a:p>
          <a:p>
            <a:pPr marL="171450" indent="-171450">
              <a:buFont typeface="Arial" charset="0"/>
              <a:buChar char="•"/>
            </a:pPr>
            <a:r>
              <a:rPr lang="en-US" baseline="0" dirty="0"/>
              <a:t>Using </a:t>
            </a:r>
            <a:r>
              <a:rPr lang="en-US" baseline="0" dirty="0" err="1"/>
              <a:t>ActionProfile</a:t>
            </a:r>
            <a:r>
              <a:rPr lang="en-US" baseline="0" dirty="0"/>
              <a:t> data, we are able to ask Cortana to generate ask amounts for new visitors based on other users who give alike</a:t>
            </a:r>
          </a:p>
          <a:p>
            <a:pPr marL="171450" lvl="0" indent="-171450">
              <a:buFont typeface="Arial" charset="0"/>
              <a:buChar char="•"/>
            </a:pPr>
            <a:r>
              <a:rPr lang="en-US" baseline="0" dirty="0"/>
              <a:t>In the weeds</a:t>
            </a:r>
          </a:p>
          <a:p>
            <a:pPr marL="628650" lvl="1" indent="-171450">
              <a:buFont typeface="Arial" charset="0"/>
              <a:buChar char="•"/>
            </a:pPr>
            <a:r>
              <a:rPr lang="en-US" baseline="0" dirty="0"/>
              <a:t>”U2I – User to Item” type, where we’re modeling past donations as ”usage” and preset ask amounts as “catalog items”</a:t>
            </a:r>
          </a:p>
          <a:p>
            <a:pPr marL="628650" lvl="1" indent="-171450">
              <a:buFont typeface="Arial" charset="0"/>
              <a:buChar char="•"/>
            </a:pPr>
            <a:r>
              <a:rPr lang="en-US" baseline="0" dirty="0"/>
              <a:t>API is very robust and well documented</a:t>
            </a:r>
          </a:p>
          <a:p>
            <a:pPr marL="171450" lvl="0" indent="-171450">
              <a:buFont typeface="Arial" charset="0"/>
              <a:buChar char="•"/>
            </a:pPr>
            <a:r>
              <a:rPr lang="en-US" baseline="0" dirty="0"/>
              <a:t>Very excited about early results</a:t>
            </a:r>
          </a:p>
          <a:p>
            <a:pPr marL="171450" lvl="0" indent="-171450">
              <a:buFont typeface="Arial" charset="0"/>
              <a:buChar char="•"/>
            </a:pPr>
            <a:r>
              <a:rPr lang="en-US" baseline="0" dirty="0"/>
              <a:t>Next, using the Text Analytics API to detect topics from user entered form text to add another semantic dimension for making more relevant recommendations</a:t>
            </a:r>
          </a:p>
          <a:p>
            <a:endParaRPr lang="en-US" baseline="0" dirty="0"/>
          </a:p>
        </p:txBody>
      </p:sp>
      <p:sp>
        <p:nvSpPr>
          <p:cNvPr id="4" name="Slide Number Placeholder 3"/>
          <p:cNvSpPr>
            <a:spLocks noGrp="1"/>
          </p:cNvSpPr>
          <p:nvPr>
            <p:ph type="sldNum" sz="quarter" idx="10"/>
          </p:nvPr>
        </p:nvSpPr>
        <p:spPr/>
        <p:txBody>
          <a:bodyPr/>
          <a:lstStyle/>
          <a:p>
            <a:fld id="{B4731373-8AE4-4EC7-8A9B-9A402E074C12}" type="slidenum">
              <a:rPr lang="en-US" smtClean="0"/>
              <a:t>27</a:t>
            </a:fld>
            <a:endParaRPr lang="en-US"/>
          </a:p>
        </p:txBody>
      </p:sp>
    </p:spTree>
    <p:extLst>
      <p:ext uri="{BB962C8B-B14F-4D97-AF65-F5344CB8AC3E}">
        <p14:creationId xmlns:p14="http://schemas.microsoft.com/office/powerpoint/2010/main" val="203494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a:t>Win mindshare</a:t>
            </a:r>
          </a:p>
          <a:p>
            <a:pPr marL="571500" indent="-571500">
              <a:buFont typeface="Arial" panose="020B0604020202020204" pitchFamily="34" charset="0"/>
              <a:buChar char="•"/>
            </a:pPr>
            <a:r>
              <a:rPr lang="en-US" dirty="0"/>
              <a:t>Build relationship capital</a:t>
            </a:r>
          </a:p>
          <a:p>
            <a:pPr marL="571500" indent="-571500">
              <a:buFont typeface="Arial" panose="020B0604020202020204" pitchFamily="34" charset="0"/>
              <a:buChar char="•"/>
            </a:pPr>
            <a:r>
              <a:rPr lang="en-US" dirty="0"/>
              <a:t>Drive Microsoft platform adoption</a:t>
            </a:r>
          </a:p>
          <a:p>
            <a:pPr marL="571500" marR="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gradFill>
                  <a:gsLst>
                    <a:gs pos="1250">
                      <a:schemeClr val="tx2"/>
                    </a:gs>
                    <a:gs pos="99000">
                      <a:schemeClr val="tx2"/>
                    </a:gs>
                  </a:gsLst>
                  <a:lin ang="5400000" scaled="0"/>
                </a:gradFill>
                <a:latin typeface="+mn-lt"/>
                <a:ea typeface="+mn-ea"/>
                <a:cs typeface="+mn-cs"/>
              </a:rPr>
              <a:t>A key objective for the team is to recruit 2016 Presidential campaigns, political committees, and key campaign technology and data vendors on to the Microsoft Azure platform </a:t>
            </a:r>
            <a:endParaRPr lang="en-US" dirty="0"/>
          </a:p>
          <a:p>
            <a:pPr marL="571500" indent="-571500">
              <a:buFont typeface="Arial" panose="020B0604020202020204" pitchFamily="34" charset="0"/>
              <a:buChar char="•"/>
            </a:pPr>
            <a:endParaRPr lang="en-US" dirty="0"/>
          </a:p>
          <a:p>
            <a:pPr marL="434340" indent="-3429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434340" indent="-342900">
              <a:lnSpc>
                <a:spcPct val="100000"/>
              </a:lnSpc>
              <a:spcBef>
                <a:spcPts val="0"/>
              </a:spcBef>
              <a:spcAft>
                <a:spcPts val="0"/>
              </a:spcAft>
              <a:buFont typeface="Arial" panose="020B0604020202020204" pitchFamily="34" charset="0"/>
              <a:buChar char="•"/>
            </a:pPr>
            <a:r>
              <a:rPr lang="en-US" sz="1200" dirty="0">
                <a:latin typeface="Segoe UI" panose="020B0502040204020203" pitchFamily="34" charset="0"/>
                <a:cs typeface="Segoe UI" panose="020B0502040204020203" pitchFamily="34" charset="0"/>
              </a:rPr>
              <a:t>Understand an individual campaign’s needs, opportunities and challenges.</a:t>
            </a:r>
          </a:p>
          <a:p>
            <a:pPr marL="434340" indent="-342900">
              <a:lnSpc>
                <a:spcPct val="100000"/>
              </a:lnSpc>
              <a:spcBef>
                <a:spcPts val="0"/>
              </a:spcBef>
              <a:spcAft>
                <a:spcPts val="0"/>
              </a:spcAft>
              <a:buFont typeface="Arial" panose="020B0604020202020204" pitchFamily="34" charset="0"/>
              <a:buChar char="•"/>
            </a:pPr>
            <a:r>
              <a:rPr lang="en-US" sz="1200" dirty="0">
                <a:latin typeface="Segoe UI" panose="020B0502040204020203" pitchFamily="34" charset="0"/>
                <a:cs typeface="Segoe UI" panose="020B0502040204020203" pitchFamily="34" charset="0"/>
              </a:rPr>
              <a:t>Identify and align appropriate Microsoft solutions, platform, and tools to help.</a:t>
            </a:r>
          </a:p>
          <a:p>
            <a:pPr marL="434340" indent="-342900">
              <a:lnSpc>
                <a:spcPct val="100000"/>
              </a:lnSpc>
              <a:spcBef>
                <a:spcPts val="0"/>
              </a:spcBef>
              <a:spcAft>
                <a:spcPts val="0"/>
              </a:spcAft>
              <a:buFont typeface="Arial" panose="020B0604020202020204" pitchFamily="34" charset="0"/>
              <a:buChar char="•"/>
            </a:pPr>
            <a:r>
              <a:rPr lang="en-US" sz="1200" dirty="0">
                <a:latin typeface="Segoe UI" panose="020B0502040204020203" pitchFamily="34" charset="0"/>
                <a:cs typeface="Segoe UI" panose="020B0502040204020203" pitchFamily="34" charset="0"/>
              </a:rPr>
              <a:t>Bring technical and domain expertise to solve technical and data problems.</a:t>
            </a:r>
          </a:p>
          <a:p>
            <a:pPr marL="434340" indent="-342900">
              <a:lnSpc>
                <a:spcPct val="100000"/>
              </a:lnSpc>
              <a:spcBef>
                <a:spcPts val="0"/>
              </a:spcBef>
              <a:spcAft>
                <a:spcPts val="0"/>
              </a:spcAft>
              <a:buFont typeface="Arial" panose="020B0604020202020204" pitchFamily="34" charset="0"/>
              <a:buChar char="•"/>
            </a:pPr>
            <a:r>
              <a:rPr lang="en-US" sz="1200" dirty="0">
                <a:latin typeface="Segoe UI" panose="020B0502040204020203" pitchFamily="34" charset="0"/>
                <a:cs typeface="Segoe UI" panose="020B0502040204020203" pitchFamily="34" charset="0"/>
              </a:rPr>
              <a:t>Work closely with existing campaign tech vendors to improve their solutions.</a:t>
            </a:r>
          </a:p>
          <a:p>
            <a:pPr marL="434340" indent="-342900">
              <a:lnSpc>
                <a:spcPct val="100000"/>
              </a:lnSpc>
              <a:spcBef>
                <a:spcPts val="0"/>
              </a:spcBef>
              <a:buFont typeface="Arial" panose="020B0604020202020204" pitchFamily="34" charset="0"/>
              <a:buChar char="•"/>
            </a:pPr>
            <a:r>
              <a:rPr lang="en-US" sz="1200" dirty="0">
                <a:latin typeface="Segoe UI" panose="020B0502040204020203" pitchFamily="34" charset="0"/>
                <a:cs typeface="Segoe UI" panose="020B0502040204020203" pitchFamily="34" charset="0"/>
              </a:rPr>
              <a:t>Serve as a sounding board for innovation.</a:t>
            </a:r>
          </a:p>
          <a:p>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3</a:t>
            </a:fld>
            <a:endParaRPr lang="en-US"/>
          </a:p>
        </p:txBody>
      </p:sp>
    </p:spTree>
    <p:extLst>
      <p:ext uri="{BB962C8B-B14F-4D97-AF65-F5344CB8AC3E}">
        <p14:creationId xmlns:p14="http://schemas.microsoft.com/office/powerpoint/2010/main" val="148987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4</a:t>
            </a:fld>
            <a:endParaRPr lang="en-US"/>
          </a:p>
        </p:txBody>
      </p:sp>
    </p:spTree>
    <p:extLst>
      <p:ext uri="{BB962C8B-B14F-4D97-AF65-F5344CB8AC3E}">
        <p14:creationId xmlns:p14="http://schemas.microsoft.com/office/powerpoint/2010/main" val="400535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Involved in all areas, but highlighted core competencies</a:t>
            </a:r>
          </a:p>
        </p:txBody>
      </p:sp>
      <p:sp>
        <p:nvSpPr>
          <p:cNvPr id="4" name="Slide Number Placeholder 3"/>
          <p:cNvSpPr>
            <a:spLocks noGrp="1"/>
          </p:cNvSpPr>
          <p:nvPr>
            <p:ph type="sldNum" sz="quarter" idx="10"/>
          </p:nvPr>
        </p:nvSpPr>
        <p:spPr/>
        <p:txBody>
          <a:bodyPr/>
          <a:lstStyle/>
          <a:p>
            <a:fld id="{B4731373-8AE4-4EC7-8A9B-9A402E074C12}" type="slidenum">
              <a:rPr lang="en-US" smtClean="0"/>
              <a:t>5</a:t>
            </a:fld>
            <a:endParaRPr lang="en-US"/>
          </a:p>
        </p:txBody>
      </p:sp>
    </p:spTree>
    <p:extLst>
      <p:ext uri="{BB962C8B-B14F-4D97-AF65-F5344CB8AC3E}">
        <p14:creationId xmlns:p14="http://schemas.microsoft.com/office/powerpoint/2010/main" val="24517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solutions to startup challenges</a:t>
            </a:r>
          </a:p>
          <a:p>
            <a:r>
              <a:rPr lang="en-US" dirty="0"/>
              <a:t>Start</a:t>
            </a:r>
            <a:r>
              <a:rPr lang="en-US" baseline="0" dirty="0"/>
              <a:t> up environment</a:t>
            </a:r>
          </a:p>
          <a:p>
            <a:r>
              <a:rPr lang="en-US" dirty="0"/>
              <a:t>“calendar driven” deadlines and dates – timing</a:t>
            </a:r>
            <a:r>
              <a:rPr lang="en-US" baseline="0" dirty="0"/>
              <a:t> is inflexible</a:t>
            </a:r>
            <a:endParaRPr lang="en-US" dirty="0"/>
          </a:p>
        </p:txBody>
      </p:sp>
      <p:sp>
        <p:nvSpPr>
          <p:cNvPr id="4" name="Slide Number Placeholder 3"/>
          <p:cNvSpPr>
            <a:spLocks noGrp="1"/>
          </p:cNvSpPr>
          <p:nvPr>
            <p:ph type="sldNum" sz="quarter" idx="10"/>
          </p:nvPr>
        </p:nvSpPr>
        <p:spPr/>
        <p:txBody>
          <a:bodyPr/>
          <a:lstStyle/>
          <a:p>
            <a:fld id="{B4731373-8AE4-4EC7-8A9B-9A402E074C12}" type="slidenum">
              <a:rPr lang="en-US" smtClean="0"/>
              <a:t>6</a:t>
            </a:fld>
            <a:endParaRPr lang="en-US"/>
          </a:p>
        </p:txBody>
      </p:sp>
    </p:spTree>
    <p:extLst>
      <p:ext uri="{BB962C8B-B14F-4D97-AF65-F5344CB8AC3E}">
        <p14:creationId xmlns:p14="http://schemas.microsoft.com/office/powerpoint/2010/main" val="338890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caucus, discuss the specific problems of 2012 that led to Microsoft’s involvement</a:t>
            </a:r>
          </a:p>
        </p:txBody>
      </p:sp>
      <p:sp>
        <p:nvSpPr>
          <p:cNvPr id="4" name="Slide Number Placeholder 3"/>
          <p:cNvSpPr>
            <a:spLocks noGrp="1"/>
          </p:cNvSpPr>
          <p:nvPr>
            <p:ph type="sldNum" sz="quarter" idx="10"/>
          </p:nvPr>
        </p:nvSpPr>
        <p:spPr/>
        <p:txBody>
          <a:bodyPr/>
          <a:lstStyle/>
          <a:p>
            <a:fld id="{B4731373-8AE4-4EC7-8A9B-9A402E074C12}" type="slidenum">
              <a:rPr lang="en-US" smtClean="0"/>
              <a:t>8</a:t>
            </a:fld>
            <a:endParaRPr lang="en-US"/>
          </a:p>
        </p:txBody>
      </p:sp>
    </p:spTree>
    <p:extLst>
      <p:ext uri="{BB962C8B-B14F-4D97-AF65-F5344CB8AC3E}">
        <p14:creationId xmlns:p14="http://schemas.microsoft.com/office/powerpoint/2010/main" val="14591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video on </a:t>
            </a:r>
            <a:r>
              <a:rPr lang="en-US" dirty="0" err="1"/>
              <a:t>Youtube</a:t>
            </a:r>
            <a:r>
              <a:rPr lang="en-US" dirty="0"/>
              <a:t>: https://www.youtube.com/watch?v=463vNNhOJC4</a:t>
            </a:r>
          </a:p>
        </p:txBody>
      </p:sp>
      <p:sp>
        <p:nvSpPr>
          <p:cNvPr id="4" name="Slide Number Placeholder 3"/>
          <p:cNvSpPr>
            <a:spLocks noGrp="1"/>
          </p:cNvSpPr>
          <p:nvPr>
            <p:ph type="sldNum" sz="quarter" idx="10"/>
          </p:nvPr>
        </p:nvSpPr>
        <p:spPr/>
        <p:txBody>
          <a:bodyPr/>
          <a:lstStyle/>
          <a:p>
            <a:fld id="{B4731373-8AE4-4EC7-8A9B-9A402E074C12}" type="slidenum">
              <a:rPr lang="en-US" smtClean="0"/>
              <a:t>9</a:t>
            </a:fld>
            <a:endParaRPr lang="en-US"/>
          </a:p>
        </p:txBody>
      </p:sp>
    </p:spTree>
    <p:extLst>
      <p:ext uri="{BB962C8B-B14F-4D97-AF65-F5344CB8AC3E}">
        <p14:creationId xmlns:p14="http://schemas.microsoft.com/office/powerpoint/2010/main" val="3139738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caucus, discuss the specific problems of 2012 that led to Microsoft’s involvement</a:t>
            </a:r>
          </a:p>
        </p:txBody>
      </p:sp>
      <p:sp>
        <p:nvSpPr>
          <p:cNvPr id="4" name="Slide Number Placeholder 3"/>
          <p:cNvSpPr>
            <a:spLocks noGrp="1"/>
          </p:cNvSpPr>
          <p:nvPr>
            <p:ph type="sldNum" sz="quarter" idx="10"/>
          </p:nvPr>
        </p:nvSpPr>
        <p:spPr/>
        <p:txBody>
          <a:bodyPr/>
          <a:lstStyle/>
          <a:p>
            <a:fld id="{B4731373-8AE4-4EC7-8A9B-9A402E074C12}" type="slidenum">
              <a:rPr lang="en-US" smtClean="0"/>
              <a:t>10</a:t>
            </a:fld>
            <a:endParaRPr lang="en-US"/>
          </a:p>
        </p:txBody>
      </p:sp>
    </p:spTree>
    <p:extLst>
      <p:ext uri="{BB962C8B-B14F-4D97-AF65-F5344CB8AC3E}">
        <p14:creationId xmlns:p14="http://schemas.microsoft.com/office/powerpoint/2010/main" val="244024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and scale of the problem – 1718</a:t>
            </a:r>
            <a:r>
              <a:rPr lang="en-US" baseline="0" dirty="0"/>
              <a:t> precincts</a:t>
            </a:r>
          </a:p>
        </p:txBody>
      </p:sp>
      <p:sp>
        <p:nvSpPr>
          <p:cNvPr id="4" name="Slide Number Placeholder 3"/>
          <p:cNvSpPr>
            <a:spLocks noGrp="1"/>
          </p:cNvSpPr>
          <p:nvPr>
            <p:ph type="sldNum" sz="quarter" idx="10"/>
          </p:nvPr>
        </p:nvSpPr>
        <p:spPr/>
        <p:txBody>
          <a:bodyPr/>
          <a:lstStyle/>
          <a:p>
            <a:fld id="{B4731373-8AE4-4EC7-8A9B-9A402E074C12}" type="slidenum">
              <a:rPr lang="en-US" smtClean="0"/>
              <a:t>12</a:t>
            </a:fld>
            <a:endParaRPr lang="en-US"/>
          </a:p>
        </p:txBody>
      </p:sp>
    </p:spTree>
    <p:extLst>
      <p:ext uri="{BB962C8B-B14F-4D97-AF65-F5344CB8AC3E}">
        <p14:creationId xmlns:p14="http://schemas.microsoft.com/office/powerpoint/2010/main" val="104508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1655" y="1927276"/>
            <a:ext cx="7744259" cy="2106897"/>
          </a:xfrm>
          <a:prstGeom prst="rect">
            <a:avLst/>
          </a:prstGeom>
        </p:spPr>
      </p:pic>
      <p:sp>
        <p:nvSpPr>
          <p:cNvPr id="6" name="Rectangle 5"/>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6621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2420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7778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68410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78663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34676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3459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060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74061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22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53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8264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28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97036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249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53192" y="6087890"/>
            <a:ext cx="1427788" cy="304828"/>
          </a:xfrm>
          <a:prstGeom prst="rect">
            <a:avLst/>
          </a:prstGeom>
        </p:spPr>
      </p:pic>
      <p:pic>
        <p:nvPicPr>
          <p:cNvPr id="10" name="Picture 9"/>
          <p:cNvPicPr>
            <a:picLocks noChangeAspect="1"/>
          </p:cNvPicPr>
          <p:nvPr userDrawn="1"/>
        </p:nvPicPr>
        <p:blipFill>
          <a:blip r:embed="rId3"/>
          <a:stretch>
            <a:fillRect/>
          </a:stretch>
        </p:blipFill>
        <p:spPr>
          <a:xfrm>
            <a:off x="-241655" y="1927276"/>
            <a:ext cx="7744259" cy="2106897"/>
          </a:xfrm>
          <a:prstGeom prst="rect">
            <a:avLst/>
          </a:prstGeom>
        </p:spPr>
      </p:pic>
    </p:spTree>
    <p:extLst>
      <p:ext uri="{BB962C8B-B14F-4D97-AF65-F5344CB8AC3E}">
        <p14:creationId xmlns:p14="http://schemas.microsoft.com/office/powerpoint/2010/main" val="340691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157927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4101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8911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2152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514703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75123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719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68759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1228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23846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5991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7507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03005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692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911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67080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778109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323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717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1358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921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737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89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214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6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374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928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240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283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2480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33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857918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9693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1380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925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4036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4384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100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604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0067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737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5038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54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C3E15A-E7F8-7044-918D-942136DD0AE2}" type="datetimeFigureOut">
              <a:rPr lang="en-US" smtClean="0"/>
              <a:pPr/>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3839140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C3E15A-E7F8-7044-918D-942136DD0AE2}" type="datetimeFigureOut">
              <a:rPr lang="en-US" smtClean="0"/>
              <a:pPr/>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1114445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C3E15A-E7F8-7044-918D-942136DD0AE2}" type="datetimeFigureOut">
              <a:rPr lang="en-US" smtClean="0"/>
              <a:pPr/>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1874580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C3E15A-E7F8-7044-918D-942136DD0AE2}" type="datetimeFigureOut">
              <a:rPr lang="en-US" smtClean="0"/>
              <a:pPr/>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18304738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C3E15A-E7F8-7044-918D-942136DD0AE2}" type="datetimeFigureOut">
              <a:rPr lang="en-US" smtClean="0"/>
              <a:pPr/>
              <a:t>10/4/2016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25486728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3E15A-E7F8-7044-918D-942136DD0AE2}" type="datetimeFigureOut">
              <a:rPr lang="en-US" smtClean="0"/>
              <a:pPr/>
              <a:t>10/4/2016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33278027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E15A-E7F8-7044-918D-942136DD0AE2}" type="datetimeFigureOut">
              <a:rPr lang="en-US" smtClean="0"/>
              <a:pPr/>
              <a:t>10/4/2016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31426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15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C3E15A-E7F8-7044-918D-942136DD0AE2}" type="datetimeFigureOut">
              <a:rPr lang="en-US" smtClean="0"/>
              <a:pPr/>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25089842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C3E15A-E7F8-7044-918D-942136DD0AE2}" type="datetimeFigureOut">
              <a:rPr lang="en-US" smtClean="0"/>
              <a:pPr/>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23927828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C3E15A-E7F8-7044-918D-942136DD0AE2}" type="datetimeFigureOut">
              <a:rPr lang="en-US" smtClean="0"/>
              <a:pPr/>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27462248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C3E15A-E7F8-7044-918D-942136DD0AE2}" type="datetimeFigureOut">
              <a:rPr lang="en-US" smtClean="0"/>
              <a:pPr/>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D763DE-502F-8844-8DDD-5B310718F6BD}" type="slidenum">
              <a:rPr lang="en-US" smtClean="0"/>
              <a:pPr/>
              <a:t>‹#›</a:t>
            </a:fld>
            <a:endParaRPr lang="en-US"/>
          </a:p>
        </p:txBody>
      </p:sp>
    </p:spTree>
    <p:extLst>
      <p:ext uri="{BB962C8B-B14F-4D97-AF65-F5344CB8AC3E}">
        <p14:creationId xmlns:p14="http://schemas.microsoft.com/office/powerpoint/2010/main" val="67176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320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26368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819952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87093770"/>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70694806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3E15A-E7F8-7044-918D-942136DD0AE2}" type="datetimeFigureOut">
              <a:rPr lang="en-US" smtClean="0"/>
              <a:pPr/>
              <a:t>10/4/2016</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763DE-502F-8844-8DDD-5B310718F6BD}" type="slidenum">
              <a:rPr lang="en-US" smtClean="0"/>
              <a:pPr/>
              <a:t>‹#›</a:t>
            </a:fld>
            <a:endParaRPr lang="en-US"/>
          </a:p>
        </p:txBody>
      </p:sp>
    </p:spTree>
    <p:extLst>
      <p:ext uri="{BB962C8B-B14F-4D97-AF65-F5344CB8AC3E}">
        <p14:creationId xmlns:p14="http://schemas.microsoft.com/office/powerpoint/2010/main" val="249052496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1.xml"/><Relationship Id="rId5" Type="http://schemas.openxmlformats.org/officeDocument/2006/relationships/image" Target="../media/image35.jpg"/><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video" Target="https://www.youtube.com/embed/AsihICKHyi8" TargetMode="External"/><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video" Target="https://www.youtube.com/embed/QZt82DFBtfc" TargetMode="External"/><Relationship Id="rId4"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8.emf"/><Relationship Id="rId5" Type="http://schemas.microsoft.com/office/2007/relationships/hdphoto" Target="../media/hdphoto1.wdp"/><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emf"/><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9.xml"/><Relationship Id="rId1" Type="http://schemas.openxmlformats.org/officeDocument/2006/relationships/video" Target="https://www.youtube.com/embed/CKJbguNDNoM" TargetMode="Externa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460997"/>
            <a:ext cx="11675049" cy="1793090"/>
          </a:xfrm>
        </p:spPr>
        <p:txBody>
          <a:bodyPr/>
          <a:lstStyle/>
          <a:p>
            <a:r>
              <a:rPr lang="en-US" dirty="0"/>
              <a:t>The Road to the White House Goes Through the Cloud</a:t>
            </a:r>
            <a:br>
              <a:rPr lang="en-US" dirty="0"/>
            </a:br>
            <a:br>
              <a:rPr lang="en-US" dirty="0"/>
            </a:br>
            <a:r>
              <a:rPr lang="en-US" dirty="0"/>
              <a:t>How Data Will Decide the Next President</a:t>
            </a:r>
          </a:p>
        </p:txBody>
      </p:sp>
      <p:sp>
        <p:nvSpPr>
          <p:cNvPr id="3" name="Text Placeholder 2"/>
          <p:cNvSpPr>
            <a:spLocks noGrp="1"/>
          </p:cNvSpPr>
          <p:nvPr>
            <p:ph type="body" sz="quarter" idx="12"/>
          </p:nvPr>
        </p:nvSpPr>
        <p:spPr>
          <a:xfrm>
            <a:off x="269301" y="3929061"/>
            <a:ext cx="4216974" cy="1485902"/>
          </a:xfrm>
        </p:spPr>
        <p:txBody>
          <a:bodyPr/>
          <a:lstStyle/>
          <a:p>
            <a:r>
              <a:rPr lang="en-US" dirty="0"/>
              <a:t>Ethan Chumley</a:t>
            </a:r>
          </a:p>
          <a:p>
            <a:r>
              <a:rPr lang="en-US" dirty="0"/>
              <a:t>Joel Cochran</a:t>
            </a:r>
          </a:p>
          <a:p>
            <a:r>
              <a:rPr lang="en-US" dirty="0"/>
              <a:t>Ashish Jaiman</a:t>
            </a:r>
          </a:p>
        </p:txBody>
      </p:sp>
      <p:sp>
        <p:nvSpPr>
          <p:cNvPr id="4" name="Text Placeholder 2"/>
          <p:cNvSpPr txBox="1">
            <a:spLocks/>
          </p:cNvSpPr>
          <p:nvPr/>
        </p:nvSpPr>
        <p:spPr bwMode="white">
          <a:xfrm>
            <a:off x="5672138" y="3929061"/>
            <a:ext cx="6317235" cy="1485902"/>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dirty="0"/>
              <a:t>Campaign Technology Services</a:t>
            </a:r>
          </a:p>
          <a:p>
            <a:pPr algn="r"/>
            <a:r>
              <a:rPr lang="en-US" dirty="0"/>
              <a:t>Technology and Civic Engagement</a:t>
            </a:r>
          </a:p>
          <a:p>
            <a:pPr algn="r"/>
            <a:r>
              <a:rPr lang="en-US" dirty="0"/>
              <a:t>Microsoft</a:t>
            </a:r>
          </a:p>
        </p:txBody>
      </p:sp>
    </p:spTree>
    <p:extLst>
      <p:ext uri="{BB962C8B-B14F-4D97-AF65-F5344CB8AC3E}">
        <p14:creationId xmlns:p14="http://schemas.microsoft.com/office/powerpoint/2010/main" val="11947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 r="-100"/>
          <a:stretch/>
        </p:blipFill>
        <p:spPr>
          <a:xfrm>
            <a:off x="-1" y="0"/>
            <a:ext cx="12204133" cy="6858000"/>
          </a:xfrm>
          <a:prstGeom prst="rect">
            <a:avLst/>
          </a:prstGeom>
        </p:spPr>
      </p:pic>
      <p:sp>
        <p:nvSpPr>
          <p:cNvPr id="3" name="TextBox 2"/>
          <p:cNvSpPr txBox="1"/>
          <p:nvPr/>
        </p:nvSpPr>
        <p:spPr>
          <a:xfrm>
            <a:off x="424351" y="5413898"/>
            <a:ext cx="528106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effectLst>
                  <a:outerShdw blurRad="38100" dist="38100" dir="2700000" algn="tl">
                    <a:srgbClr val="000000">
                      <a:alpha val="43137"/>
                    </a:srgbClr>
                  </a:outerShdw>
                </a:effectLst>
              </a:rPr>
              <a:t>A Bipartisan Effort</a:t>
            </a:r>
          </a:p>
        </p:txBody>
      </p:sp>
    </p:spTree>
    <p:extLst>
      <p:ext uri="{BB962C8B-B14F-4D97-AF65-F5344CB8AC3E}">
        <p14:creationId xmlns:p14="http://schemas.microsoft.com/office/powerpoint/2010/main" val="31622298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Precinct reporting</a:t>
            </a:r>
          </a:p>
        </p:txBody>
      </p:sp>
      <p:grpSp>
        <p:nvGrpSpPr>
          <p:cNvPr id="6" name="Group 5"/>
          <p:cNvGrpSpPr/>
          <p:nvPr/>
        </p:nvGrpSpPr>
        <p:grpSpPr>
          <a:xfrm>
            <a:off x="372389" y="1364927"/>
            <a:ext cx="4818888" cy="5312664"/>
            <a:chOff x="2669858" y="1189176"/>
            <a:chExt cx="4818888" cy="531266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996" y="1929840"/>
              <a:ext cx="2571750"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858" y="1189176"/>
              <a:ext cx="2571751" cy="4572000"/>
            </a:xfrm>
            <a:prstGeom prst="rect">
              <a:avLst/>
            </a:prstGeom>
          </p:spPr>
        </p:pic>
      </p:grpSp>
      <p:grpSp>
        <p:nvGrpSpPr>
          <p:cNvPr id="8" name="Group 7"/>
          <p:cNvGrpSpPr/>
          <p:nvPr/>
        </p:nvGrpSpPr>
        <p:grpSpPr>
          <a:xfrm>
            <a:off x="6765883" y="646735"/>
            <a:ext cx="4885496" cy="5668824"/>
            <a:chOff x="6990609" y="1189176"/>
            <a:chExt cx="4885496" cy="56688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609" y="1189176"/>
              <a:ext cx="2563032" cy="455650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7746" y="2167584"/>
              <a:ext cx="2638359" cy="4690416"/>
            </a:xfrm>
            <a:prstGeom prst="rect">
              <a:avLst/>
            </a:prstGeom>
          </p:spPr>
        </p:pic>
      </p:grpSp>
    </p:spTree>
    <p:extLst>
      <p:ext uri="{BB962C8B-B14F-4D97-AF65-F5344CB8AC3E}">
        <p14:creationId xmlns:p14="http://schemas.microsoft.com/office/powerpoint/2010/main" val="2671090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Collection and Verification</a:t>
            </a:r>
          </a:p>
        </p:txBody>
      </p:sp>
      <p:pic>
        <p:nvPicPr>
          <p:cNvPr id="1026" name="Picture 2" descr="https://tse1.mm.bing.net/th?&amp;id=OIP.M1efb3aa5b9a841e5011ea70683e905a2o0&amp;w=299&amp;h=193&amp;c=0&amp;pid=1.9&amp;rs=0&amp;p=0&amp;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511" y="0"/>
            <a:ext cx="5442489" cy="35130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se1.mm.bing.net/th?&amp;id=OIP.M2b10ee43116db28aded70be9da726bf3H0&amp;w=299&amp;h=196&amp;c=0&amp;pid=1.9&amp;rs=0&amp;p=0&amp;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478" y="1186039"/>
            <a:ext cx="3237972" cy="21117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159781" y="3297760"/>
            <a:ext cx="6032219" cy="3560240"/>
          </a:xfrm>
          <a:prstGeom prst="rect">
            <a:avLst/>
          </a:prstGeom>
        </p:spPr>
      </p:pic>
      <p:pic>
        <p:nvPicPr>
          <p:cNvPr id="5" name="Picture 4"/>
          <p:cNvPicPr>
            <a:picLocks noChangeAspect="1"/>
          </p:cNvPicPr>
          <p:nvPr/>
        </p:nvPicPr>
        <p:blipFill>
          <a:blip r:embed="rId6"/>
          <a:stretch>
            <a:fillRect/>
          </a:stretch>
        </p:blipFill>
        <p:spPr>
          <a:xfrm>
            <a:off x="1" y="3297760"/>
            <a:ext cx="6159780" cy="3560240"/>
          </a:xfrm>
          <a:prstGeom prst="rect">
            <a:avLst/>
          </a:prstGeom>
        </p:spPr>
      </p:pic>
    </p:spTree>
    <p:extLst>
      <p:ext uri="{BB962C8B-B14F-4D97-AF65-F5344CB8AC3E}">
        <p14:creationId xmlns:p14="http://schemas.microsoft.com/office/powerpoint/2010/main" val="34773910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3"/>
            <a:ext cx="12192000" cy="6856333"/>
          </a:xfrm>
          <a:prstGeom prst="rect">
            <a:avLst/>
          </a:prstGeom>
        </p:spPr>
      </p:pic>
      <p:sp>
        <p:nvSpPr>
          <p:cNvPr id="2" name="Title 1"/>
          <p:cNvSpPr>
            <a:spLocks noGrp="1"/>
          </p:cNvSpPr>
          <p:nvPr>
            <p:ph type="title"/>
          </p:nvPr>
        </p:nvSpPr>
        <p:spPr/>
        <p:txBody>
          <a:bodyPr/>
          <a:lstStyle/>
          <a:p>
            <a:r>
              <a:rPr lang="en-US" dirty="0">
                <a:solidFill>
                  <a:schemeClr val="bg2"/>
                </a:solidFill>
              </a:rPr>
              <a:t>Results Release and Reporting</a:t>
            </a:r>
          </a:p>
        </p:txBody>
      </p:sp>
    </p:spTree>
    <p:extLst>
      <p:ext uri="{BB962C8B-B14F-4D97-AF65-F5344CB8AC3E}">
        <p14:creationId xmlns:p14="http://schemas.microsoft.com/office/powerpoint/2010/main" val="993939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The Road to the Conventions</a:t>
            </a:r>
          </a:p>
        </p:txBody>
      </p:sp>
      <p:pic>
        <p:nvPicPr>
          <p:cNvPr id="4" name="Picture 3"/>
          <p:cNvPicPr>
            <a:picLocks noChangeAspect="1"/>
          </p:cNvPicPr>
          <p:nvPr/>
        </p:nvPicPr>
        <p:blipFill>
          <a:blip r:embed="rId2"/>
          <a:stretch>
            <a:fillRect/>
          </a:stretch>
        </p:blipFill>
        <p:spPr>
          <a:xfrm>
            <a:off x="7353654" y="1935111"/>
            <a:ext cx="3273377" cy="3645599"/>
          </a:xfrm>
          <a:prstGeom prst="rect">
            <a:avLst/>
          </a:prstGeom>
        </p:spPr>
      </p:pic>
      <p:pic>
        <p:nvPicPr>
          <p:cNvPr id="4098" name="Picture 2" descr="http://tse1.mm.bing.net/th?&amp;id=OIP.M72e580bf2b9ec236aecb9dab9c3d037do0&amp;w=300&amp;h=225&amp;c=0&amp;pid=1.9&amp;rs=0&amp;p=0&amp;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446" y="1935111"/>
            <a:ext cx="4860798" cy="364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4438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sihICKHyi8"/>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607133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31316"/>
            <a:ext cx="11516360" cy="1015663"/>
          </a:xfrm>
        </p:spPr>
        <p:txBody>
          <a:bodyPr/>
          <a:lstStyle/>
          <a:p>
            <a:r>
              <a:rPr lang="en-US" sz="6000" dirty="0"/>
              <a:t>Republican National Convention</a:t>
            </a:r>
          </a:p>
        </p:txBody>
      </p:sp>
      <p:sp>
        <p:nvSpPr>
          <p:cNvPr id="6" name="Text Placeholder 4"/>
          <p:cNvSpPr txBox="1">
            <a:spLocks/>
          </p:cNvSpPr>
          <p:nvPr/>
        </p:nvSpPr>
        <p:spPr>
          <a:xfrm>
            <a:off x="269240" y="1358739"/>
            <a:ext cx="6588760" cy="5506636"/>
          </a:xfrm>
          <a:prstGeom prst="rect">
            <a:avLst/>
          </a:prstGeom>
          <a:noFill/>
        </p:spPr>
        <p:txBody>
          <a:bodyPr vert="horz" wrap="square" lIns="182880" tIns="146304" rIns="182880" bIns="146304" rtlCol="0">
            <a:sp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8850">
                      <a:schemeClr val="tx1"/>
                    </a:gs>
                    <a:gs pos="23894">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Official Technology Provider to the Committee on Arrangements:</a:t>
            </a:r>
          </a:p>
          <a:p>
            <a:pPr marL="1029891" lvl="1" indent="-457200"/>
            <a:r>
              <a:rPr lang="en-US" sz="2000" dirty="0">
                <a:latin typeface="+mj-lt"/>
              </a:rPr>
              <a:t>Surface Hub, Surface Book, Surface Pros</a:t>
            </a:r>
          </a:p>
          <a:p>
            <a:pPr marL="1029891" lvl="1" indent="-457200"/>
            <a:r>
              <a:rPr lang="en-US" sz="2000" dirty="0">
                <a:latin typeface="+mj-lt"/>
              </a:rPr>
              <a:t>Azure Infrastructure</a:t>
            </a:r>
          </a:p>
          <a:p>
            <a:pPr marL="1029891" lvl="1" indent="-457200"/>
            <a:r>
              <a:rPr lang="en-US" sz="2000" dirty="0">
                <a:latin typeface="+mj-lt"/>
              </a:rPr>
              <a:t>Skype TX, Skype </a:t>
            </a:r>
            <a:r>
              <a:rPr lang="en-US" sz="2000" dirty="0" err="1">
                <a:latin typeface="+mj-lt"/>
              </a:rPr>
              <a:t>ViMs</a:t>
            </a:r>
            <a:endParaRPr lang="en-US" sz="2000" dirty="0">
              <a:latin typeface="+mj-lt"/>
            </a:endParaRPr>
          </a:p>
          <a:p>
            <a:pPr marL="1029891" lvl="1" indent="-457200"/>
            <a:r>
              <a:rPr lang="en-US" sz="2000" dirty="0">
                <a:latin typeface="+mj-lt"/>
              </a:rPr>
              <a:t>Xbox Streaming</a:t>
            </a:r>
          </a:p>
          <a:p>
            <a:pPr marL="1029891" lvl="1" indent="-457200"/>
            <a:r>
              <a:rPr lang="en-US" sz="2000" dirty="0">
                <a:latin typeface="+mj-lt"/>
              </a:rPr>
              <a:t>Dynamics CRM-OL</a:t>
            </a:r>
          </a:p>
          <a:p>
            <a:pPr marL="1029891" lvl="1" indent="-457200"/>
            <a:r>
              <a:rPr lang="en-US" sz="2000" dirty="0">
                <a:latin typeface="+mj-lt"/>
              </a:rPr>
              <a:t>O365, Project, Visio</a:t>
            </a:r>
          </a:p>
          <a:p>
            <a:pPr marL="457200" indent="-457200"/>
            <a:endParaRPr lang="en-US" sz="2800" dirty="0"/>
          </a:p>
          <a:p>
            <a:pPr marL="457200" indent="-457200"/>
            <a:r>
              <a:rPr lang="en-US" sz="2800" dirty="0"/>
              <a:t>Host City Partnerships:</a:t>
            </a:r>
          </a:p>
          <a:p>
            <a:pPr marL="1029891" lvl="1" indent="-457200"/>
            <a:r>
              <a:rPr lang="en-US" sz="2016" dirty="0">
                <a:latin typeface="+mj-lt"/>
              </a:rPr>
              <a:t>Citizen Service app with partner </a:t>
            </a:r>
            <a:r>
              <a:rPr lang="en-US" sz="2016" dirty="0" err="1">
                <a:latin typeface="+mj-lt"/>
              </a:rPr>
              <a:t>CitySourced</a:t>
            </a:r>
            <a:r>
              <a:rPr lang="en-US" sz="2016" dirty="0">
                <a:latin typeface="+mj-lt"/>
              </a:rPr>
              <a:t> for Cuyahoga County</a:t>
            </a:r>
          </a:p>
          <a:p>
            <a:pPr marL="1029891" lvl="1" indent="-457200"/>
            <a:r>
              <a:rPr lang="en-US" sz="2016" dirty="0">
                <a:latin typeface="+mj-lt"/>
              </a:rPr>
              <a:t>Engagements with Cleveland Clinic and Case Western University</a:t>
            </a:r>
          </a:p>
          <a:p>
            <a:pPr marL="457200" indent="-457200"/>
            <a:endParaRPr lang="en-US" sz="28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861" t="3073" r="9972"/>
          <a:stretch/>
        </p:blipFill>
        <p:spPr>
          <a:xfrm>
            <a:off x="7386320" y="3689153"/>
            <a:ext cx="4248869" cy="30414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320" y="1187404"/>
            <a:ext cx="4248869" cy="2389989"/>
          </a:xfrm>
          <a:prstGeom prst="rect">
            <a:avLst/>
          </a:prstGeom>
        </p:spPr>
      </p:pic>
    </p:spTree>
    <p:extLst>
      <p:ext uri="{BB962C8B-B14F-4D97-AF65-F5344CB8AC3E}">
        <p14:creationId xmlns:p14="http://schemas.microsoft.com/office/powerpoint/2010/main" val="2253850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4572"/>
            <a:ext cx="11653523" cy="1015663"/>
          </a:xfrm>
        </p:spPr>
        <p:txBody>
          <a:bodyPr/>
          <a:lstStyle/>
          <a:p>
            <a:r>
              <a:rPr lang="en-US" sz="6000" dirty="0"/>
              <a:t>Democratic National Convention</a:t>
            </a:r>
          </a:p>
        </p:txBody>
      </p:sp>
      <p:sp>
        <p:nvSpPr>
          <p:cNvPr id="5" name="Text Placeholder 4"/>
          <p:cNvSpPr txBox="1">
            <a:spLocks/>
          </p:cNvSpPr>
          <p:nvPr/>
        </p:nvSpPr>
        <p:spPr>
          <a:xfrm>
            <a:off x="269240" y="1358739"/>
            <a:ext cx="6588760" cy="5734390"/>
          </a:xfrm>
          <a:prstGeom prst="rect">
            <a:avLst/>
          </a:prstGeom>
          <a:noFill/>
        </p:spPr>
        <p:txBody>
          <a:bodyPr vert="horz" wrap="square" lIns="182880" tIns="146304" rIns="182880" bIns="146304" rtlCol="0">
            <a:sp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8850">
                      <a:schemeClr val="tx1"/>
                    </a:gs>
                    <a:gs pos="23894">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Official Technology Provider to the DNCC:</a:t>
            </a:r>
          </a:p>
          <a:p>
            <a:pPr marL="1029891" lvl="1" indent="-457200"/>
            <a:r>
              <a:rPr lang="en-US" sz="2000" dirty="0">
                <a:latin typeface="+mj-lt"/>
              </a:rPr>
              <a:t>Surface Hub, Surface Book, Surface Pros</a:t>
            </a:r>
          </a:p>
          <a:p>
            <a:pPr marL="1029891" lvl="1" indent="-457200"/>
            <a:r>
              <a:rPr lang="en-US" sz="2000" dirty="0">
                <a:latin typeface="+mj-lt"/>
              </a:rPr>
              <a:t>Azure Video Streaming</a:t>
            </a:r>
          </a:p>
          <a:p>
            <a:pPr marL="1029891" lvl="1" indent="-457200"/>
            <a:r>
              <a:rPr lang="en-US" sz="2000" dirty="0">
                <a:latin typeface="+mj-lt"/>
              </a:rPr>
              <a:t>Azure Web Hosting</a:t>
            </a:r>
          </a:p>
          <a:p>
            <a:pPr marL="1029891" lvl="1" indent="-457200"/>
            <a:r>
              <a:rPr lang="en-US" sz="2000" dirty="0">
                <a:latin typeface="+mj-lt"/>
              </a:rPr>
              <a:t>Azure Infrastructure</a:t>
            </a:r>
          </a:p>
          <a:p>
            <a:pPr marL="1029891" lvl="1" indent="-457200"/>
            <a:r>
              <a:rPr lang="en-US" sz="2000" dirty="0">
                <a:latin typeface="+mj-lt"/>
              </a:rPr>
              <a:t>Skype TX, Skype </a:t>
            </a:r>
            <a:r>
              <a:rPr lang="en-US" sz="2000" dirty="0" err="1">
                <a:latin typeface="+mj-lt"/>
              </a:rPr>
              <a:t>ViMs</a:t>
            </a:r>
            <a:r>
              <a:rPr lang="en-US" sz="2000" dirty="0">
                <a:latin typeface="+mj-lt"/>
              </a:rPr>
              <a:t>, main stage Skype interaction Thursday night</a:t>
            </a:r>
          </a:p>
          <a:p>
            <a:pPr marL="1029891" lvl="1" indent="-457200"/>
            <a:r>
              <a:rPr lang="en-US" sz="2000" dirty="0">
                <a:latin typeface="+mj-lt"/>
              </a:rPr>
              <a:t>Xbox streaming</a:t>
            </a:r>
          </a:p>
          <a:p>
            <a:pPr marL="1029891" lvl="1" indent="-457200"/>
            <a:r>
              <a:rPr lang="en-US" sz="2000" dirty="0">
                <a:latin typeface="+mj-lt"/>
              </a:rPr>
              <a:t>O365, Project, ATP</a:t>
            </a:r>
            <a:endParaRPr lang="en-US" sz="2800" dirty="0"/>
          </a:p>
          <a:p>
            <a:pPr marL="457200" indent="-457200"/>
            <a:endParaRPr lang="en-US" sz="2800" dirty="0"/>
          </a:p>
          <a:p>
            <a:pPr marL="457200" indent="-457200"/>
            <a:r>
              <a:rPr lang="en-US" sz="2800" dirty="0"/>
              <a:t>Host City Partnerships:</a:t>
            </a:r>
          </a:p>
          <a:p>
            <a:pPr marL="1029891" lvl="1" indent="-457200"/>
            <a:r>
              <a:rPr lang="en-US" sz="2016" dirty="0">
                <a:latin typeface="+mj-lt"/>
              </a:rPr>
              <a:t>Microsoft Reactor in partnership with University Science Center</a:t>
            </a:r>
          </a:p>
          <a:p>
            <a:pPr marL="1029891" lvl="1" indent="-457200"/>
            <a:r>
              <a:rPr lang="en-US" sz="2016" dirty="0">
                <a:latin typeface="+mj-lt"/>
              </a:rPr>
              <a:t>Citizenship engagements with Eagles Foundation and the City of Philadelphia</a:t>
            </a:r>
          </a:p>
          <a:p>
            <a:pPr marL="457200" indent="-457200"/>
            <a:endParaRPr lang="en-US"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408" y="4405533"/>
            <a:ext cx="3871039" cy="225534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9106"/>
          <a:stretch/>
        </p:blipFill>
        <p:spPr>
          <a:xfrm>
            <a:off x="7664005" y="1473529"/>
            <a:ext cx="4089846" cy="2843878"/>
          </a:xfrm>
          <a:prstGeom prst="rect">
            <a:avLst/>
          </a:prstGeom>
        </p:spPr>
      </p:pic>
    </p:spTree>
    <p:extLst>
      <p:ext uri="{BB962C8B-B14F-4D97-AF65-F5344CB8AC3E}">
        <p14:creationId xmlns:p14="http://schemas.microsoft.com/office/powerpoint/2010/main" val="3742534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Pulse</a:t>
            </a:r>
          </a:p>
        </p:txBody>
      </p:sp>
    </p:spTree>
    <p:extLst>
      <p:ext uri="{BB962C8B-B14F-4D97-AF65-F5344CB8AC3E}">
        <p14:creationId xmlns:p14="http://schemas.microsoft.com/office/powerpoint/2010/main" val="42141123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 in the 2016 elections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269" r="7528"/>
          <a:stretch/>
        </p:blipFill>
        <p:spPr>
          <a:xfrm>
            <a:off x="3915697" y="1568958"/>
            <a:ext cx="3636905" cy="1976610"/>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521" y="4175633"/>
            <a:ext cx="3519252" cy="1989943"/>
          </a:xfrm>
          <a:prstGeom prst="rect">
            <a:avLst/>
          </a:prstGeom>
          <a:ln>
            <a:solidFill>
              <a:schemeClr val="tx1"/>
            </a:solid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388749" y="1499333"/>
            <a:ext cx="2712144" cy="4608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B0F0"/>
              </a:buCl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Pulse has been used during on-air news coverage of the 2016 elections, prompting close to </a:t>
            </a:r>
            <a:r>
              <a:rPr lang="en-US" sz="2400" b="1" dirty="0">
                <a:latin typeface="Segoe UI Light" panose="020B0502040204020203" pitchFamily="34" charset="0"/>
                <a:cs typeface="Segoe UI Light" panose="020B0502040204020203" pitchFamily="34" charset="0"/>
              </a:rPr>
              <a:t>10 million responses </a:t>
            </a:r>
            <a:r>
              <a:rPr lang="en-US" sz="2400" dirty="0">
                <a:latin typeface="Segoe UI Light" panose="020B0502040204020203" pitchFamily="34" charset="0"/>
                <a:cs typeface="Segoe UI Light" panose="020B0502040204020203" pitchFamily="34" charset="0"/>
              </a:rPr>
              <a:t>from </a:t>
            </a:r>
            <a:r>
              <a:rPr lang="en-US" sz="2400" b="1" dirty="0">
                <a:latin typeface="Segoe UI Light" panose="020B0502040204020203" pitchFamily="34" charset="0"/>
                <a:cs typeface="Segoe UI Light" panose="020B0502040204020203" pitchFamily="34" charset="0"/>
              </a:rPr>
              <a:t>hundreds of thousands </a:t>
            </a:r>
            <a:r>
              <a:rPr lang="en-US" sz="2400" dirty="0">
                <a:latin typeface="Segoe UI Light" panose="020B0502040204020203" pitchFamily="34" charset="0"/>
                <a:cs typeface="Segoe UI Light" panose="020B0502040204020203" pitchFamily="34" charset="0"/>
              </a:rPr>
              <a:t>of participants weighing in on issues surrounding the elections.</a:t>
            </a:r>
            <a:endParaRPr lang="en-US" sz="2000" dirty="0">
              <a:latin typeface="Segoe UI Light" panose="020B0502040204020203" pitchFamily="34" charset="0"/>
              <a:cs typeface="Segoe UI Light" panose="020B0502040204020203" pitchFamily="34" charset="0"/>
            </a:endParaRPr>
          </a:p>
        </p:txBody>
      </p:sp>
      <p:sp>
        <p:nvSpPr>
          <p:cNvPr id="8" name="TextBox 7"/>
          <p:cNvSpPr txBox="1"/>
          <p:nvPr/>
        </p:nvSpPr>
        <p:spPr>
          <a:xfrm>
            <a:off x="3915697" y="3634059"/>
            <a:ext cx="3636905" cy="307777"/>
          </a:xfrm>
          <a:prstGeom prst="rect">
            <a:avLst/>
          </a:prstGeom>
          <a:noFill/>
        </p:spPr>
        <p:txBody>
          <a:bodyPr wrap="square" rtlCol="0">
            <a:spAutoFit/>
          </a:bodyPr>
          <a:lstStyle/>
          <a:p>
            <a:r>
              <a:rPr lang="en-US" sz="1400" dirty="0"/>
              <a:t>Pulse during the GOP debates (Sep 2015)</a:t>
            </a:r>
          </a:p>
        </p:txBody>
      </p:sp>
      <p:sp>
        <p:nvSpPr>
          <p:cNvPr id="9" name="TextBox 8"/>
          <p:cNvSpPr txBox="1"/>
          <p:nvPr/>
        </p:nvSpPr>
        <p:spPr>
          <a:xfrm>
            <a:off x="7975522" y="3634059"/>
            <a:ext cx="3519252" cy="307777"/>
          </a:xfrm>
          <a:prstGeom prst="rect">
            <a:avLst/>
          </a:prstGeom>
          <a:noFill/>
        </p:spPr>
        <p:txBody>
          <a:bodyPr wrap="square" rtlCol="0">
            <a:spAutoFit/>
          </a:bodyPr>
          <a:lstStyle/>
          <a:p>
            <a:r>
              <a:rPr lang="en-US" sz="1400" dirty="0"/>
              <a:t>Pulse during the Republican Convention</a:t>
            </a:r>
          </a:p>
        </p:txBody>
      </p:sp>
      <p:sp>
        <p:nvSpPr>
          <p:cNvPr id="10" name="TextBox 9"/>
          <p:cNvSpPr txBox="1"/>
          <p:nvPr/>
        </p:nvSpPr>
        <p:spPr>
          <a:xfrm>
            <a:off x="3915696" y="6216936"/>
            <a:ext cx="3636905" cy="307777"/>
          </a:xfrm>
          <a:prstGeom prst="rect">
            <a:avLst/>
          </a:prstGeom>
          <a:noFill/>
        </p:spPr>
        <p:txBody>
          <a:bodyPr wrap="square" rtlCol="0">
            <a:spAutoFit/>
          </a:bodyPr>
          <a:lstStyle/>
          <a:p>
            <a:r>
              <a:rPr lang="en-US" sz="1400" dirty="0"/>
              <a:t>Pulse during the 2016 SOTU address</a:t>
            </a:r>
          </a:p>
        </p:txBody>
      </p:sp>
      <p:sp>
        <p:nvSpPr>
          <p:cNvPr id="11" name="TextBox 10"/>
          <p:cNvSpPr txBox="1"/>
          <p:nvPr/>
        </p:nvSpPr>
        <p:spPr>
          <a:xfrm>
            <a:off x="7975521" y="6216936"/>
            <a:ext cx="3636905" cy="307777"/>
          </a:xfrm>
          <a:prstGeom prst="rect">
            <a:avLst/>
          </a:prstGeom>
          <a:noFill/>
        </p:spPr>
        <p:txBody>
          <a:bodyPr wrap="square" rtlCol="0">
            <a:spAutoFit/>
          </a:bodyPr>
          <a:lstStyle/>
          <a:p>
            <a:r>
              <a:rPr lang="en-US" sz="1400" dirty="0"/>
              <a:t>Pulse on MSNBC daytime news coverage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520" y="1568958"/>
            <a:ext cx="3548397" cy="1976610"/>
          </a:xfrm>
          <a:prstGeom prst="rect">
            <a:avLst/>
          </a:prstGeom>
        </p:spPr>
      </p:pic>
      <p:pic>
        <p:nvPicPr>
          <p:cNvPr id="13" name="Picture 12"/>
          <p:cNvPicPr>
            <a:picLocks noChangeAspect="1"/>
          </p:cNvPicPr>
          <p:nvPr/>
        </p:nvPicPr>
        <p:blipFill>
          <a:blip r:embed="rId5"/>
          <a:stretch>
            <a:fillRect/>
          </a:stretch>
        </p:blipFill>
        <p:spPr>
          <a:xfrm>
            <a:off x="3915696" y="4175633"/>
            <a:ext cx="3662302" cy="198994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9670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31431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3492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9518" y="170543"/>
            <a:ext cx="2451898" cy="19827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grpSp>
        <p:nvGrpSpPr>
          <p:cNvPr id="12" name="Group 11"/>
          <p:cNvGrpSpPr/>
          <p:nvPr/>
        </p:nvGrpSpPr>
        <p:grpSpPr>
          <a:xfrm>
            <a:off x="220039" y="930057"/>
            <a:ext cx="1146339" cy="1102005"/>
            <a:chOff x="643831" y="785243"/>
            <a:chExt cx="1710751" cy="1425852"/>
          </a:xfrm>
        </p:grpSpPr>
        <p:pic>
          <p:nvPicPr>
            <p:cNvPr id="4" name="Picture 3"/>
            <p:cNvPicPr>
              <a:picLocks noChangeAspect="1"/>
            </p:cNvPicPr>
            <p:nvPr/>
          </p:nvPicPr>
          <p:blipFill>
            <a:blip r:embed="rId3"/>
            <a:stretch>
              <a:fillRect/>
            </a:stretch>
          </p:blipFill>
          <p:spPr>
            <a:xfrm>
              <a:off x="1056907" y="785243"/>
              <a:ext cx="895370" cy="895370"/>
            </a:xfrm>
            <a:prstGeom prst="rect">
              <a:avLst/>
            </a:prstGeom>
          </p:spPr>
        </p:pic>
        <p:sp>
          <p:nvSpPr>
            <p:cNvPr id="8" name="TextBox 7"/>
            <p:cNvSpPr txBox="1"/>
            <p:nvPr/>
          </p:nvSpPr>
          <p:spPr>
            <a:xfrm>
              <a:off x="643831" y="1733227"/>
              <a:ext cx="1710751" cy="4778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Event Hub</a:t>
              </a:r>
            </a:p>
          </p:txBody>
        </p:sp>
      </p:grpSp>
      <p:grpSp>
        <p:nvGrpSpPr>
          <p:cNvPr id="13" name="Group 12"/>
          <p:cNvGrpSpPr/>
          <p:nvPr/>
        </p:nvGrpSpPr>
        <p:grpSpPr>
          <a:xfrm>
            <a:off x="1406547" y="919712"/>
            <a:ext cx="1138645" cy="1158653"/>
            <a:chOff x="2470424" y="1016006"/>
            <a:chExt cx="1699268" cy="1499148"/>
          </a:xfrm>
        </p:grpSpPr>
        <p:pic>
          <p:nvPicPr>
            <p:cNvPr id="5" name="Picture 4"/>
            <p:cNvPicPr>
              <a:picLocks noChangeAspect="1"/>
            </p:cNvPicPr>
            <p:nvPr/>
          </p:nvPicPr>
          <p:blipFill>
            <a:blip r:embed="rId4"/>
            <a:stretch>
              <a:fillRect/>
            </a:stretch>
          </p:blipFill>
          <p:spPr>
            <a:xfrm>
              <a:off x="2852183" y="1016006"/>
              <a:ext cx="780289" cy="780290"/>
            </a:xfrm>
            <a:prstGeom prst="rect">
              <a:avLst/>
            </a:prstGeom>
          </p:spPr>
        </p:pic>
        <p:sp>
          <p:nvSpPr>
            <p:cNvPr id="9" name="TextBox 8"/>
            <p:cNvSpPr txBox="1"/>
            <p:nvPr/>
          </p:nvSpPr>
          <p:spPr>
            <a:xfrm>
              <a:off x="2470424" y="1678885"/>
              <a:ext cx="1699268" cy="83626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Analytics</a:t>
              </a:r>
            </a:p>
          </p:txBody>
        </p:sp>
      </p:grpSp>
      <p:sp>
        <p:nvSpPr>
          <p:cNvPr id="14" name="TextBox 13"/>
          <p:cNvSpPr txBox="1"/>
          <p:nvPr/>
        </p:nvSpPr>
        <p:spPr>
          <a:xfrm>
            <a:off x="220039" y="272658"/>
            <a:ext cx="232515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Social Media</a:t>
            </a:r>
          </a:p>
        </p:txBody>
      </p:sp>
      <p:grpSp>
        <p:nvGrpSpPr>
          <p:cNvPr id="27" name="Group 26"/>
          <p:cNvGrpSpPr/>
          <p:nvPr/>
        </p:nvGrpSpPr>
        <p:grpSpPr>
          <a:xfrm>
            <a:off x="3201398" y="2295776"/>
            <a:ext cx="1507066" cy="1526527"/>
            <a:chOff x="2003126" y="3465089"/>
            <a:chExt cx="1486048" cy="1485349"/>
          </a:xfrm>
        </p:grpSpPr>
        <p:pic>
          <p:nvPicPr>
            <p:cNvPr id="6" name="Picture 5"/>
            <p:cNvPicPr>
              <a:picLocks noChangeAspect="1"/>
            </p:cNvPicPr>
            <p:nvPr/>
          </p:nvPicPr>
          <p:blipFill>
            <a:blip r:embed="rId5"/>
            <a:stretch>
              <a:fillRect/>
            </a:stretch>
          </p:blipFill>
          <p:spPr>
            <a:xfrm>
              <a:off x="2250727" y="3465089"/>
              <a:ext cx="1177695" cy="1177695"/>
            </a:xfrm>
            <a:prstGeom prst="rect">
              <a:avLst/>
            </a:prstGeom>
          </p:spPr>
        </p:pic>
        <p:sp>
          <p:nvSpPr>
            <p:cNvPr id="15" name="TextBox 14"/>
            <p:cNvSpPr txBox="1"/>
            <p:nvPr/>
          </p:nvSpPr>
          <p:spPr>
            <a:xfrm>
              <a:off x="2003126" y="4581106"/>
              <a:ext cx="1486048"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Azure Storage</a:t>
              </a:r>
            </a:p>
          </p:txBody>
        </p:sp>
      </p:grpSp>
      <p:sp>
        <p:nvSpPr>
          <p:cNvPr id="34" name="Arrow: Right 33"/>
          <p:cNvSpPr/>
          <p:nvPr/>
        </p:nvSpPr>
        <p:spPr>
          <a:xfrm>
            <a:off x="2675980" y="2234584"/>
            <a:ext cx="708581" cy="620841"/>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5" name="Group 54"/>
          <p:cNvGrpSpPr/>
          <p:nvPr/>
        </p:nvGrpSpPr>
        <p:grpSpPr>
          <a:xfrm>
            <a:off x="167406" y="2301704"/>
            <a:ext cx="2446240" cy="1899958"/>
            <a:chOff x="195361" y="2814278"/>
            <a:chExt cx="3653456" cy="2408795"/>
          </a:xfrm>
          <a:solidFill>
            <a:schemeClr val="accent4">
              <a:lumMod val="20000"/>
              <a:lumOff val="80000"/>
            </a:schemeClr>
          </a:solidFill>
        </p:grpSpPr>
        <p:sp>
          <p:nvSpPr>
            <p:cNvPr id="20" name="Rectangle 19"/>
            <p:cNvSpPr/>
            <p:nvPr/>
          </p:nvSpPr>
          <p:spPr>
            <a:xfrm>
              <a:off x="195361" y="2814278"/>
              <a:ext cx="3653456" cy="2408795"/>
            </a:xfrm>
            <a:prstGeom prst="rect">
              <a:avLst/>
            </a:prstGeom>
            <a:grp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200657" y="2873872"/>
              <a:ext cx="3544528" cy="663346"/>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External Data</a:t>
              </a:r>
            </a:p>
          </p:txBody>
        </p:sp>
        <p:grpSp>
          <p:nvGrpSpPr>
            <p:cNvPr id="24" name="Group 23"/>
            <p:cNvGrpSpPr/>
            <p:nvPr/>
          </p:nvGrpSpPr>
          <p:grpSpPr>
            <a:xfrm>
              <a:off x="545366" y="3609337"/>
              <a:ext cx="1306020" cy="1358566"/>
              <a:chOff x="371431" y="3176299"/>
              <a:chExt cx="1024633" cy="1053255"/>
            </a:xfrm>
            <a:grpFill/>
          </p:grpSpPr>
          <p:pic>
            <p:nvPicPr>
              <p:cNvPr id="22" name="Picture 21"/>
              <p:cNvPicPr>
                <a:picLocks noChangeAspect="1"/>
              </p:cNvPicPr>
              <p:nvPr/>
            </p:nvPicPr>
            <p:blipFill>
              <a:blip r:embed="rId6"/>
              <a:stretch>
                <a:fillRect/>
              </a:stretch>
            </p:blipFill>
            <p:spPr>
              <a:xfrm>
                <a:off x="524474" y="3176299"/>
                <a:ext cx="780290" cy="780290"/>
              </a:xfrm>
              <a:prstGeom prst="rect">
                <a:avLst/>
              </a:prstGeom>
              <a:grpFill/>
            </p:spPr>
          </p:pic>
          <p:sp>
            <p:nvSpPr>
              <p:cNvPr id="23" name="TextBox 22"/>
              <p:cNvSpPr txBox="1"/>
              <p:nvPr/>
            </p:nvSpPr>
            <p:spPr>
              <a:xfrm>
                <a:off x="371431" y="3866538"/>
                <a:ext cx="1024633" cy="363016"/>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Worker</a:t>
                </a:r>
              </a:p>
            </p:txBody>
          </p:sp>
        </p:grpSp>
        <p:grpSp>
          <p:nvGrpSpPr>
            <p:cNvPr id="40" name="Group 39"/>
            <p:cNvGrpSpPr/>
            <p:nvPr/>
          </p:nvGrpSpPr>
          <p:grpSpPr>
            <a:xfrm>
              <a:off x="2244848" y="3615258"/>
              <a:ext cx="1063261" cy="1375490"/>
              <a:chOff x="4293855" y="3800208"/>
              <a:chExt cx="835693" cy="1218264"/>
            </a:xfrm>
            <a:grpFill/>
          </p:grpSpPr>
          <p:pic>
            <p:nvPicPr>
              <p:cNvPr id="38" name="Picture 37"/>
              <p:cNvPicPr>
                <a:picLocks noChangeAspect="1"/>
              </p:cNvPicPr>
              <p:nvPr/>
            </p:nvPicPr>
            <p:blipFill>
              <a:blip r:embed="rId7"/>
              <a:stretch>
                <a:fillRect/>
              </a:stretch>
            </p:blipFill>
            <p:spPr>
              <a:xfrm>
                <a:off x="4321555" y="3800208"/>
                <a:ext cx="780290" cy="780290"/>
              </a:xfrm>
              <a:prstGeom prst="rect">
                <a:avLst/>
              </a:prstGeom>
              <a:grpFill/>
            </p:spPr>
          </p:pic>
          <p:sp>
            <p:nvSpPr>
              <p:cNvPr id="39" name="TextBox 38"/>
              <p:cNvSpPr txBox="1"/>
              <p:nvPr/>
            </p:nvSpPr>
            <p:spPr>
              <a:xfrm>
                <a:off x="4293855" y="4603750"/>
                <a:ext cx="835693" cy="414722"/>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Batch</a:t>
                </a:r>
              </a:p>
            </p:txBody>
          </p:sp>
        </p:grpSp>
      </p:grpSp>
      <p:grpSp>
        <p:nvGrpSpPr>
          <p:cNvPr id="45" name="Group 44"/>
          <p:cNvGrpSpPr/>
          <p:nvPr/>
        </p:nvGrpSpPr>
        <p:grpSpPr>
          <a:xfrm>
            <a:off x="149518" y="4343837"/>
            <a:ext cx="2451898" cy="1892708"/>
            <a:chOff x="4928134" y="196850"/>
            <a:chExt cx="1332966" cy="1778000"/>
          </a:xfrm>
        </p:grpSpPr>
        <p:sp>
          <p:nvSpPr>
            <p:cNvPr id="44" name="Rectangle 43"/>
            <p:cNvSpPr/>
            <p:nvPr/>
          </p:nvSpPr>
          <p:spPr>
            <a:xfrm>
              <a:off x="4928134" y="196850"/>
              <a:ext cx="1332966" cy="17780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 name="Group 42"/>
            <p:cNvGrpSpPr/>
            <p:nvPr/>
          </p:nvGrpSpPr>
          <p:grpSpPr>
            <a:xfrm>
              <a:off x="5088154" y="328974"/>
              <a:ext cx="962273" cy="1403924"/>
              <a:chOff x="5088154" y="467274"/>
              <a:chExt cx="962273" cy="1403924"/>
            </a:xfrm>
          </p:grpSpPr>
          <p:sp>
            <p:nvSpPr>
              <p:cNvPr id="41" name="TextBox 40"/>
              <p:cNvSpPr txBox="1"/>
              <p:nvPr/>
            </p:nvSpPr>
            <p:spPr>
              <a:xfrm>
                <a:off x="5088154" y="467274"/>
                <a:ext cx="962273" cy="4915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Voter Files</a:t>
                </a:r>
              </a:p>
            </p:txBody>
          </p:sp>
          <p:pic>
            <p:nvPicPr>
              <p:cNvPr id="42" name="Picture 41"/>
              <p:cNvPicPr>
                <a:picLocks noChangeAspect="1"/>
              </p:cNvPicPr>
              <p:nvPr/>
            </p:nvPicPr>
            <p:blipFill>
              <a:blip r:embed="rId8"/>
              <a:stretch>
                <a:fillRect/>
              </a:stretch>
            </p:blipFill>
            <p:spPr>
              <a:xfrm>
                <a:off x="5372936" y="1090908"/>
                <a:ext cx="477155" cy="780290"/>
              </a:xfrm>
              <a:prstGeom prst="rect">
                <a:avLst/>
              </a:prstGeom>
            </p:spPr>
          </p:pic>
        </p:grpSp>
      </p:grpSp>
      <p:sp>
        <p:nvSpPr>
          <p:cNvPr id="36" name="Arrow: Left-Right 35"/>
          <p:cNvSpPr/>
          <p:nvPr/>
        </p:nvSpPr>
        <p:spPr>
          <a:xfrm>
            <a:off x="4495857" y="2153275"/>
            <a:ext cx="618384" cy="627501"/>
          </a:xfrm>
          <a:prstGeom prst="leftRightArrow">
            <a:avLst>
              <a:gd name="adj1" fmla="val 50000"/>
              <a:gd name="adj2" fmla="val 32857"/>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 name="Group 10"/>
          <p:cNvGrpSpPr/>
          <p:nvPr/>
        </p:nvGrpSpPr>
        <p:grpSpPr>
          <a:xfrm>
            <a:off x="5184540" y="515542"/>
            <a:ext cx="1691459" cy="5586738"/>
            <a:chOff x="5978610" y="550604"/>
            <a:chExt cx="1691459" cy="5586738"/>
          </a:xfrm>
        </p:grpSpPr>
        <p:sp>
          <p:nvSpPr>
            <p:cNvPr id="47" name="Rectangle 46"/>
            <p:cNvSpPr/>
            <p:nvPr/>
          </p:nvSpPr>
          <p:spPr>
            <a:xfrm>
              <a:off x="5978610" y="550604"/>
              <a:ext cx="1691459" cy="558673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9"/>
            <a:stretch>
              <a:fillRect/>
            </a:stretch>
          </p:blipFill>
          <p:spPr>
            <a:xfrm>
              <a:off x="6211451" y="4527753"/>
              <a:ext cx="1279381" cy="1383773"/>
            </a:xfrm>
            <a:prstGeom prst="rect">
              <a:avLst/>
            </a:prstGeom>
          </p:spPr>
        </p:pic>
        <p:pic>
          <p:nvPicPr>
            <p:cNvPr id="3" name="Picture 2"/>
            <p:cNvPicPr>
              <a:picLocks noChangeAspect="1"/>
            </p:cNvPicPr>
            <p:nvPr/>
          </p:nvPicPr>
          <p:blipFill>
            <a:blip r:embed="rId10"/>
            <a:stretch>
              <a:fillRect/>
            </a:stretch>
          </p:blipFill>
          <p:spPr>
            <a:xfrm>
              <a:off x="6463425" y="1527193"/>
              <a:ext cx="801876" cy="901352"/>
            </a:xfrm>
            <a:prstGeom prst="rect">
              <a:avLst/>
            </a:prstGeom>
          </p:spPr>
        </p:pic>
        <p:sp>
          <p:nvSpPr>
            <p:cNvPr id="17" name="TextBox 16"/>
            <p:cNvSpPr txBox="1"/>
            <p:nvPr/>
          </p:nvSpPr>
          <p:spPr>
            <a:xfrm>
              <a:off x="6137177" y="2644325"/>
              <a:ext cx="1401169" cy="71840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ETL</a:t>
              </a:r>
            </a:p>
          </p:txBody>
        </p:sp>
        <p:sp>
          <p:nvSpPr>
            <p:cNvPr id="35" name="Arrow: Down 34"/>
            <p:cNvSpPr/>
            <p:nvPr/>
          </p:nvSpPr>
          <p:spPr>
            <a:xfrm>
              <a:off x="6678210" y="3285665"/>
              <a:ext cx="345861" cy="800335"/>
            </a:xfrm>
            <a:prstGeom prst="down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2" name="Straight Connector 51"/>
            <p:cNvCxnSpPr/>
            <p:nvPr/>
          </p:nvCxnSpPr>
          <p:spPr>
            <a:xfrm>
              <a:off x="6005514" y="4298134"/>
              <a:ext cx="1654380" cy="15946"/>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055236" y="1957489"/>
            <a:ext cx="2305878" cy="3031776"/>
            <a:chOff x="9525663" y="170543"/>
            <a:chExt cx="2305878" cy="3031776"/>
          </a:xfrm>
        </p:grpSpPr>
        <p:sp>
          <p:nvSpPr>
            <p:cNvPr id="61" name="Rectangle 60"/>
            <p:cNvSpPr/>
            <p:nvPr/>
          </p:nvSpPr>
          <p:spPr>
            <a:xfrm>
              <a:off x="9525663" y="170543"/>
              <a:ext cx="2305878" cy="3031776"/>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8" name="Picture 47"/>
            <p:cNvPicPr>
              <a:picLocks noChangeAspect="1"/>
            </p:cNvPicPr>
            <p:nvPr/>
          </p:nvPicPr>
          <p:blipFill>
            <a:blip r:embed="rId11"/>
            <a:stretch>
              <a:fillRect/>
            </a:stretch>
          </p:blipFill>
          <p:spPr>
            <a:xfrm>
              <a:off x="9669038" y="854635"/>
              <a:ext cx="1244429" cy="1244429"/>
            </a:xfrm>
            <a:prstGeom prst="rect">
              <a:avLst/>
            </a:prstGeom>
          </p:spPr>
        </p:pic>
        <p:pic>
          <p:nvPicPr>
            <p:cNvPr id="56" name="Picture 55"/>
            <p:cNvPicPr>
              <a:picLocks noChangeAspect="1"/>
            </p:cNvPicPr>
            <p:nvPr/>
          </p:nvPicPr>
          <p:blipFill>
            <a:blip r:embed="rId12"/>
            <a:stretch>
              <a:fillRect/>
            </a:stretch>
          </p:blipFill>
          <p:spPr>
            <a:xfrm>
              <a:off x="10565527" y="1915862"/>
              <a:ext cx="982124" cy="982124"/>
            </a:xfrm>
            <a:prstGeom prst="rect">
              <a:avLst/>
            </a:prstGeom>
          </p:spPr>
        </p:pic>
        <p:sp>
          <p:nvSpPr>
            <p:cNvPr id="62" name="TextBox 61"/>
            <p:cNvSpPr txBox="1"/>
            <p:nvPr/>
          </p:nvSpPr>
          <p:spPr>
            <a:xfrm>
              <a:off x="9858514" y="259904"/>
              <a:ext cx="1730346"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ysClr val="windowText" lastClr="000000"/>
                  </a:solidFill>
                  <a:effectLst/>
                  <a:uLnTx/>
                  <a:uFillTx/>
                </a:rPr>
                <a:t>Analytics</a:t>
              </a:r>
              <a:endParaRPr kumimoji="0" lang="en-US" sz="2800" b="1" i="0" u="none" strike="noStrike" kern="0" cap="none" spc="0" normalizeH="0" baseline="0" noProof="0" dirty="0">
                <a:ln>
                  <a:noFill/>
                </a:ln>
                <a:solidFill>
                  <a:sysClr val="windowText" lastClr="000000"/>
                </a:solidFill>
                <a:effectLst/>
                <a:uLnTx/>
                <a:uFillTx/>
              </a:endParaRPr>
            </a:p>
          </p:txBody>
        </p:sp>
      </p:grpSp>
      <p:grpSp>
        <p:nvGrpSpPr>
          <p:cNvPr id="68" name="Group 67"/>
          <p:cNvGrpSpPr/>
          <p:nvPr/>
        </p:nvGrpSpPr>
        <p:grpSpPr>
          <a:xfrm>
            <a:off x="9589980" y="1935766"/>
            <a:ext cx="2358146" cy="3075221"/>
            <a:chOff x="9506952" y="3534319"/>
            <a:chExt cx="2358146" cy="3075221"/>
          </a:xfrm>
        </p:grpSpPr>
        <p:sp>
          <p:nvSpPr>
            <p:cNvPr id="64" name="Rectangle 63"/>
            <p:cNvSpPr/>
            <p:nvPr/>
          </p:nvSpPr>
          <p:spPr>
            <a:xfrm>
              <a:off x="9525663" y="3534319"/>
              <a:ext cx="2305878" cy="3075221"/>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7" name="Picture 56"/>
            <p:cNvPicPr>
              <a:picLocks noChangeAspect="1"/>
            </p:cNvPicPr>
            <p:nvPr/>
          </p:nvPicPr>
          <p:blipFill>
            <a:blip r:embed="rId13"/>
            <a:stretch>
              <a:fillRect/>
            </a:stretch>
          </p:blipFill>
          <p:spPr>
            <a:xfrm>
              <a:off x="10808567" y="5505982"/>
              <a:ext cx="780290" cy="780290"/>
            </a:xfrm>
            <a:prstGeom prst="rect">
              <a:avLst/>
            </a:prstGeom>
          </p:spPr>
        </p:pic>
        <p:pic>
          <p:nvPicPr>
            <p:cNvPr id="59" name="Picture 58"/>
            <p:cNvPicPr>
              <a:picLocks noChangeAspect="1"/>
            </p:cNvPicPr>
            <p:nvPr/>
          </p:nvPicPr>
          <p:blipFill>
            <a:blip r:embed="rId14"/>
            <a:stretch>
              <a:fillRect/>
            </a:stretch>
          </p:blipFill>
          <p:spPr>
            <a:xfrm>
              <a:off x="9775988" y="5533894"/>
              <a:ext cx="776069" cy="776069"/>
            </a:xfrm>
            <a:prstGeom prst="rect">
              <a:avLst/>
            </a:prstGeom>
          </p:spPr>
        </p:pic>
        <p:sp>
          <p:nvSpPr>
            <p:cNvPr id="65" name="TextBox 64"/>
            <p:cNvSpPr txBox="1"/>
            <p:nvPr/>
          </p:nvSpPr>
          <p:spPr>
            <a:xfrm>
              <a:off x="9506952" y="3541360"/>
              <a:ext cx="2358146"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ysClr val="windowText" lastClr="000000"/>
                  </a:solidFill>
                  <a:effectLst/>
                  <a:uLnTx/>
                  <a:uFillTx/>
                </a:rPr>
                <a:t>Presentation</a:t>
              </a:r>
              <a:endParaRPr kumimoji="0" lang="en-US" sz="2800" b="1" i="0" u="none" strike="noStrike" kern="0" cap="none" spc="0" normalizeH="0" baseline="0" noProof="0" dirty="0">
                <a:ln>
                  <a:noFill/>
                </a:ln>
                <a:solidFill>
                  <a:sysClr val="windowText" lastClr="000000"/>
                </a:solidFill>
                <a:effectLst/>
                <a:uLnTx/>
                <a:uFillTx/>
              </a:endParaRPr>
            </a:p>
          </p:txBody>
        </p:sp>
        <p:grpSp>
          <p:nvGrpSpPr>
            <p:cNvPr id="67" name="Group 66"/>
            <p:cNvGrpSpPr/>
            <p:nvPr/>
          </p:nvGrpSpPr>
          <p:grpSpPr>
            <a:xfrm>
              <a:off x="10333538" y="4259888"/>
              <a:ext cx="780290" cy="1098709"/>
              <a:chOff x="10333538" y="4259888"/>
              <a:chExt cx="780290" cy="1098709"/>
            </a:xfrm>
          </p:grpSpPr>
          <p:pic>
            <p:nvPicPr>
              <p:cNvPr id="58" name="Picture 57"/>
              <p:cNvPicPr>
                <a:picLocks noChangeAspect="1"/>
              </p:cNvPicPr>
              <p:nvPr/>
            </p:nvPicPr>
            <p:blipFill>
              <a:blip r:embed="rId15"/>
              <a:stretch>
                <a:fillRect/>
              </a:stretch>
            </p:blipFill>
            <p:spPr>
              <a:xfrm>
                <a:off x="10333538" y="4259888"/>
                <a:ext cx="780290" cy="780290"/>
              </a:xfrm>
              <a:prstGeom prst="rect">
                <a:avLst/>
              </a:prstGeom>
            </p:spPr>
          </p:pic>
          <p:sp>
            <p:nvSpPr>
              <p:cNvPr id="66" name="TextBox 65"/>
              <p:cNvSpPr txBox="1"/>
              <p:nvPr/>
            </p:nvSpPr>
            <p:spPr>
              <a:xfrm>
                <a:off x="10476660" y="4989265"/>
                <a:ext cx="4940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API</a:t>
                </a:r>
              </a:p>
            </p:txBody>
          </p:sp>
        </p:grpSp>
      </p:grpSp>
      <p:sp>
        <p:nvSpPr>
          <p:cNvPr id="71" name="Chevron 70"/>
          <p:cNvSpPr/>
          <p:nvPr/>
        </p:nvSpPr>
        <p:spPr>
          <a:xfrm>
            <a:off x="9015584" y="6315708"/>
            <a:ext cx="3094528" cy="383886"/>
          </a:xfrm>
          <a:prstGeom prst="chevron">
            <a:avLst/>
          </a:prstGeom>
          <a:solidFill>
            <a:srgbClr val="7030A0"/>
          </a:solidFill>
          <a:ln w="10795" cap="flat" cmpd="sng" algn="ctr">
            <a:noFill/>
            <a:prstDash val="solid"/>
          </a:ln>
          <a:effectLst/>
        </p:spPr>
        <p:txBody>
          <a:bodyPr anchor="ctr"/>
          <a:lstStyle/>
          <a:p>
            <a:pPr marL="0" marR="0" lvl="0" indent="0" algn="ctr" defTabSz="827501" eaLnBrk="1" fontAlgn="base" latinLnBrk="0" hangingPunct="1">
              <a:lnSpc>
                <a:spcPct val="90000"/>
              </a:lnSpc>
              <a:spcBef>
                <a:spcPct val="0"/>
              </a:spcBef>
              <a:spcAft>
                <a:spcPct val="35000"/>
              </a:spcAft>
              <a:buClrTx/>
              <a:buSzTx/>
              <a:buFontTx/>
              <a:buNone/>
              <a:tabLst/>
              <a:defRPr/>
            </a:pPr>
            <a:r>
              <a:rPr kumimoji="0" lang="en-US" sz="1861" b="0" i="0" u="none" strike="noStrike" kern="0" cap="none" spc="0" normalizeH="0" baseline="0" noProof="0" dirty="0">
                <a:ln>
                  <a:noFill/>
                </a:ln>
                <a:gradFill>
                  <a:gsLst>
                    <a:gs pos="84956">
                      <a:srgbClr val="FFFFFF"/>
                    </a:gs>
                    <a:gs pos="20000">
                      <a:srgbClr val="FFFFFF"/>
                    </a:gs>
                  </a:gsLst>
                  <a:lin ang="5400000" scaled="1"/>
                </a:gradFill>
                <a:effectLst/>
                <a:uLnTx/>
                <a:uFillTx/>
              </a:rPr>
              <a:t>Consumption</a:t>
            </a:r>
          </a:p>
        </p:txBody>
      </p:sp>
      <p:sp>
        <p:nvSpPr>
          <p:cNvPr id="72" name="Chevron 71"/>
          <p:cNvSpPr/>
          <p:nvPr/>
        </p:nvSpPr>
        <p:spPr>
          <a:xfrm>
            <a:off x="5780502" y="6308881"/>
            <a:ext cx="3332761" cy="383886"/>
          </a:xfrm>
          <a:prstGeom prst="chevron">
            <a:avLst/>
          </a:prstGeom>
          <a:solidFill>
            <a:srgbClr val="DC3C00"/>
          </a:solidFill>
          <a:ln w="10795" cap="flat" cmpd="sng" algn="ctr">
            <a:noFill/>
            <a:prstDash val="solid"/>
          </a:ln>
          <a:effectLst/>
        </p:spPr>
        <p:txBody>
          <a:bodyPr anchor="ctr"/>
          <a:lstStyle/>
          <a:p>
            <a:pPr marL="0" marR="0" lvl="0" indent="0" algn="ctr" defTabSz="827501" eaLnBrk="1" fontAlgn="base" latinLnBrk="0" hangingPunct="1">
              <a:lnSpc>
                <a:spcPct val="90000"/>
              </a:lnSpc>
              <a:spcBef>
                <a:spcPct val="0"/>
              </a:spcBef>
              <a:spcAft>
                <a:spcPct val="35000"/>
              </a:spcAft>
              <a:buClrTx/>
              <a:buSzTx/>
              <a:buFontTx/>
              <a:buNone/>
              <a:tabLst/>
              <a:defRPr/>
            </a:pPr>
            <a:r>
              <a:rPr kumimoji="0" lang="en-US" sz="1861" b="0" i="0" u="none" strike="noStrike" kern="0" cap="none" spc="0" normalizeH="0" baseline="0" noProof="0" dirty="0">
                <a:ln>
                  <a:noFill/>
                </a:ln>
                <a:gradFill>
                  <a:gsLst>
                    <a:gs pos="84956">
                      <a:srgbClr val="FFFFFF"/>
                    </a:gs>
                    <a:gs pos="20000">
                      <a:srgbClr val="FFFFFF"/>
                    </a:gs>
                  </a:gsLst>
                  <a:lin ang="5400000" scaled="1"/>
                </a:gradFill>
                <a:effectLst/>
                <a:uLnTx/>
                <a:uFillTx/>
              </a:rPr>
              <a:t>Analysis / Management</a:t>
            </a:r>
          </a:p>
        </p:txBody>
      </p:sp>
      <p:sp>
        <p:nvSpPr>
          <p:cNvPr id="73" name="Chevron 72"/>
          <p:cNvSpPr/>
          <p:nvPr/>
        </p:nvSpPr>
        <p:spPr>
          <a:xfrm>
            <a:off x="2857987" y="6315708"/>
            <a:ext cx="3046618" cy="383886"/>
          </a:xfrm>
          <a:prstGeom prst="chevron">
            <a:avLst/>
          </a:prstGeom>
          <a:solidFill>
            <a:srgbClr val="DC3C00"/>
          </a:solidFill>
          <a:ln w="10795" cap="flat" cmpd="sng" algn="ctr">
            <a:noFill/>
            <a:prstDash val="solid"/>
          </a:ln>
          <a:effectLst/>
        </p:spPr>
        <p:txBody>
          <a:bodyPr anchor="ctr"/>
          <a:lstStyle/>
          <a:p>
            <a:pPr marL="0" marR="0" lvl="0" indent="0" algn="ctr" defTabSz="827501" eaLnBrk="1" fontAlgn="base" latinLnBrk="0" hangingPunct="1">
              <a:lnSpc>
                <a:spcPct val="90000"/>
              </a:lnSpc>
              <a:spcBef>
                <a:spcPct val="0"/>
              </a:spcBef>
              <a:spcAft>
                <a:spcPct val="35000"/>
              </a:spcAft>
              <a:buClrTx/>
              <a:buSzTx/>
              <a:buFontTx/>
              <a:buNone/>
              <a:tabLst/>
              <a:defRPr/>
            </a:pPr>
            <a:r>
              <a:rPr kumimoji="0" lang="en-US" sz="1861" b="0" i="0" u="none" strike="noStrike" kern="0" cap="none" spc="0" normalizeH="0" baseline="0" noProof="0" dirty="0">
                <a:ln>
                  <a:noFill/>
                </a:ln>
                <a:gradFill>
                  <a:gsLst>
                    <a:gs pos="84956">
                      <a:srgbClr val="FFFFFF"/>
                    </a:gs>
                    <a:gs pos="20000">
                      <a:srgbClr val="FFFFFF"/>
                    </a:gs>
                  </a:gsLst>
                  <a:lin ang="5400000" scaled="1"/>
                </a:gradFill>
                <a:effectLst/>
                <a:uLnTx/>
                <a:uFillTx/>
              </a:rPr>
              <a:t>Storage</a:t>
            </a:r>
          </a:p>
        </p:txBody>
      </p:sp>
      <p:sp>
        <p:nvSpPr>
          <p:cNvPr id="74" name="Pentagon 73"/>
          <p:cNvSpPr/>
          <p:nvPr/>
        </p:nvSpPr>
        <p:spPr>
          <a:xfrm>
            <a:off x="149518" y="6315708"/>
            <a:ext cx="2824203" cy="383886"/>
          </a:xfrm>
          <a:prstGeom prst="homePlate">
            <a:avLst/>
          </a:prstGeom>
          <a:solidFill>
            <a:srgbClr val="0072C6"/>
          </a:solidFill>
          <a:ln w="10795" cap="flat" cmpd="sng" algn="ctr">
            <a:noFill/>
            <a:prstDash val="solid"/>
          </a:ln>
          <a:effectLst/>
        </p:spPr>
        <p:txBody>
          <a:bodyPr anchor="ctr"/>
          <a:lstStyle/>
          <a:p>
            <a:pPr marL="0" marR="0" lvl="0" indent="0" algn="ctr" defTabSz="827501" eaLnBrk="1" fontAlgn="base" latinLnBrk="0" hangingPunct="1">
              <a:lnSpc>
                <a:spcPct val="90000"/>
              </a:lnSpc>
              <a:spcBef>
                <a:spcPct val="0"/>
              </a:spcBef>
              <a:spcAft>
                <a:spcPct val="35000"/>
              </a:spcAft>
              <a:buClrTx/>
              <a:buSzTx/>
              <a:buFontTx/>
              <a:buNone/>
              <a:tabLst/>
              <a:defRPr/>
            </a:pPr>
            <a:r>
              <a:rPr kumimoji="0" lang="en-US" sz="1861" b="0" i="0" u="none" strike="noStrike" kern="0" cap="none" spc="0" normalizeH="0" baseline="0" noProof="0" dirty="0">
                <a:ln>
                  <a:noFill/>
                </a:ln>
                <a:gradFill>
                  <a:gsLst>
                    <a:gs pos="84956">
                      <a:srgbClr val="FFFFFF"/>
                    </a:gs>
                    <a:gs pos="20000">
                      <a:srgbClr val="FFFFFF"/>
                    </a:gs>
                  </a:gsLst>
                  <a:lin ang="5400000" scaled="1"/>
                </a:gradFill>
                <a:effectLst/>
                <a:uLnTx/>
                <a:uFillTx/>
              </a:rPr>
              <a:t>Data Collection</a:t>
            </a:r>
          </a:p>
        </p:txBody>
      </p:sp>
    </p:spTree>
    <p:extLst>
      <p:ext uri="{BB962C8B-B14F-4D97-AF65-F5344CB8AC3E}">
        <p14:creationId xmlns:p14="http://schemas.microsoft.com/office/powerpoint/2010/main" val="29136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fill="hold"/>
                                        <p:tgtEl>
                                          <p:spTgt spid="74"/>
                                        </p:tgtEl>
                                        <p:attrNameLst>
                                          <p:attrName>ppt_x</p:attrName>
                                        </p:attrNameLst>
                                      </p:cBhvr>
                                      <p:tavLst>
                                        <p:tav tm="0">
                                          <p:val>
                                            <p:strVal val="0-#ppt_w/2"/>
                                          </p:val>
                                        </p:tav>
                                        <p:tav tm="100000">
                                          <p:val>
                                            <p:strVal val="#ppt_x"/>
                                          </p:val>
                                        </p:tav>
                                      </p:tavLst>
                                    </p:anim>
                                    <p:anim calcmode="lin" valueType="num">
                                      <p:cBhvr additive="base">
                                        <p:cTn id="8" dur="1000" fill="hold"/>
                                        <p:tgtEl>
                                          <p:spTgt spid="7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1000" fill="hold"/>
                                        <p:tgtEl>
                                          <p:spTgt spid="73"/>
                                        </p:tgtEl>
                                        <p:attrNameLst>
                                          <p:attrName>ppt_x</p:attrName>
                                        </p:attrNameLst>
                                      </p:cBhvr>
                                      <p:tavLst>
                                        <p:tav tm="0">
                                          <p:val>
                                            <p:strVal val="0-#ppt_w/2"/>
                                          </p:val>
                                        </p:tav>
                                        <p:tav tm="100000">
                                          <p:val>
                                            <p:strVal val="#ppt_x"/>
                                          </p:val>
                                        </p:tav>
                                      </p:tavLst>
                                    </p:anim>
                                    <p:anim calcmode="lin" valueType="num">
                                      <p:cBhvr additive="base">
                                        <p:cTn id="12" dur="100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1000" fill="hold"/>
                                        <p:tgtEl>
                                          <p:spTgt spid="72"/>
                                        </p:tgtEl>
                                        <p:attrNameLst>
                                          <p:attrName>ppt_x</p:attrName>
                                        </p:attrNameLst>
                                      </p:cBhvr>
                                      <p:tavLst>
                                        <p:tav tm="0">
                                          <p:val>
                                            <p:strVal val="0-#ppt_w/2"/>
                                          </p:val>
                                        </p:tav>
                                        <p:tav tm="100000">
                                          <p:val>
                                            <p:strVal val="#ppt_x"/>
                                          </p:val>
                                        </p:tav>
                                      </p:tavLst>
                                    </p:anim>
                                    <p:anim calcmode="lin" valueType="num">
                                      <p:cBhvr additive="base">
                                        <p:cTn id="16" dur="10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1000" fill="hold"/>
                                        <p:tgtEl>
                                          <p:spTgt spid="71"/>
                                        </p:tgtEl>
                                        <p:attrNameLst>
                                          <p:attrName>ppt_x</p:attrName>
                                        </p:attrNameLst>
                                      </p:cBhvr>
                                      <p:tavLst>
                                        <p:tav tm="0">
                                          <p:val>
                                            <p:strVal val="0-#ppt_w/2"/>
                                          </p:val>
                                        </p:tav>
                                        <p:tav tm="100000">
                                          <p:val>
                                            <p:strVal val="#ppt_x"/>
                                          </p:val>
                                        </p:tav>
                                      </p:tavLst>
                                    </p:anim>
                                    <p:anim calcmode="lin" valueType="num">
                                      <p:cBhvr additive="base">
                                        <p:cTn id="20"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Partners</a:t>
            </a:r>
          </a:p>
        </p:txBody>
      </p:sp>
    </p:spTree>
    <p:extLst>
      <p:ext uri="{BB962C8B-B14F-4D97-AF65-F5344CB8AC3E}">
        <p14:creationId xmlns:p14="http://schemas.microsoft.com/office/powerpoint/2010/main" val="3887456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Zt82DFBtfc"/>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381181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249721" y="1906487"/>
            <a:ext cx="3537271" cy="42594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Scattered</a:t>
            </a:r>
            <a:r>
              <a:rPr lang="en-US" dirty="0"/>
              <a:t> Data</a:t>
            </a:r>
          </a:p>
          <a:p>
            <a:pPr marL="457200"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Manual</a:t>
            </a:r>
            <a:r>
              <a:rPr lang="en-US" dirty="0"/>
              <a:t> Collection</a:t>
            </a:r>
          </a:p>
          <a:p>
            <a:pPr marL="457200"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Data “Exploration”</a:t>
            </a:r>
          </a:p>
          <a:p>
            <a:pPr marL="914400" lvl="1"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Heroics</a:t>
            </a:r>
          </a:p>
          <a:p>
            <a:pPr marL="914400" lvl="1"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Gymnastics</a:t>
            </a:r>
          </a:p>
          <a:p>
            <a:pPr marL="914400" lvl="1"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Contortions</a:t>
            </a:r>
          </a:p>
          <a:p>
            <a:pPr marL="914400" lvl="1"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Confusion</a:t>
            </a:r>
          </a:p>
          <a:p>
            <a:pPr marL="457200"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Transient Conditions</a:t>
            </a:r>
          </a:p>
          <a:p>
            <a:pPr marL="914400" lvl="1" indent="-457200" algn="l">
              <a:buFont typeface="Wingdings" panose="05000000000000000000" pitchFamily="2" charset="2"/>
              <a:buChar char="Ø"/>
            </a:pPr>
            <a:r>
              <a:rPr lang="en-US" dirty="0">
                <a:latin typeface="Segoe UI" panose="020B0502040204020203" pitchFamily="34" charset="0"/>
                <a:cs typeface="Segoe UI" panose="020B0502040204020203" pitchFamily="34" charset="0"/>
              </a:rPr>
              <a:t>Never the same data twice</a:t>
            </a:r>
          </a:p>
        </p:txBody>
      </p:sp>
      <p:sp>
        <p:nvSpPr>
          <p:cNvPr id="5" name="TextBox 4"/>
          <p:cNvSpPr txBox="1"/>
          <p:nvPr/>
        </p:nvSpPr>
        <p:spPr>
          <a:xfrm>
            <a:off x="218209" y="147135"/>
            <a:ext cx="7917873" cy="523220"/>
          </a:xfrm>
          <a:prstGeom prst="rect">
            <a:avLst/>
          </a:prstGeom>
          <a:noFill/>
        </p:spPr>
        <p:txBody>
          <a:bodyPr wrap="square" rtlCol="0">
            <a:spAutoFit/>
          </a:bodyPr>
          <a:lstStyle>
            <a:defPPr>
              <a:defRPr lang="en-US"/>
            </a:defPPr>
            <a:lvl1pPr>
              <a:defRPr sz="2800">
                <a:latin typeface="Segoe UI" panose="020B0502040204020203" pitchFamily="34" charset="0"/>
                <a:cs typeface="Segoe UI" panose="020B0502040204020203" pitchFamily="34" charset="0"/>
              </a:defRPr>
            </a:lvl1pPr>
          </a:lstStyle>
          <a:p>
            <a:r>
              <a:rPr lang="en-US" dirty="0"/>
              <a:t>From The Basement to the Cloud - Before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218" y="0"/>
            <a:ext cx="2164462" cy="1165479"/>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5364" t="29253" r="66064" b="51487"/>
          <a:stretch/>
        </p:blipFill>
        <p:spPr>
          <a:xfrm>
            <a:off x="10279127" y="6471506"/>
            <a:ext cx="1859449" cy="179058"/>
          </a:xfrm>
          <a:prstGeom prst="rect">
            <a:avLst/>
          </a:prstGeom>
        </p:spPr>
      </p:pic>
      <p:sp>
        <p:nvSpPr>
          <p:cNvPr id="9" name="TextBox 8"/>
          <p:cNvSpPr txBox="1"/>
          <p:nvPr/>
        </p:nvSpPr>
        <p:spPr>
          <a:xfrm>
            <a:off x="9532418" y="6455460"/>
            <a:ext cx="836960" cy="261610"/>
          </a:xfrm>
          <a:prstGeom prst="rect">
            <a:avLst/>
          </a:prstGeom>
          <a:noFill/>
        </p:spPr>
        <p:txBody>
          <a:bodyPr wrap="none" rtlCol="0">
            <a:spAutoFit/>
          </a:bodyPr>
          <a:lstStyle/>
          <a:p>
            <a:r>
              <a:rPr lang="en-US" sz="1050" b="1" cap="small" spc="80" dirty="0">
                <a:solidFill>
                  <a:srgbClr val="787879"/>
                </a:solidFill>
                <a:latin typeface="Eurostile-Condensed" panose="020B0500000000000000" pitchFamily="34" charset="0"/>
                <a:cs typeface="Arial" panose="020B0604020202020204" pitchFamily="34" charset="0"/>
              </a:rPr>
              <a:t>ccgBI.com</a:t>
            </a:r>
          </a:p>
        </p:txBody>
      </p:sp>
      <p:pic>
        <p:nvPicPr>
          <p:cNvPr id="10" name="Picture 9"/>
          <p:cNvPicPr>
            <a:picLocks noChangeAspect="1"/>
          </p:cNvPicPr>
          <p:nvPr/>
        </p:nvPicPr>
        <p:blipFill>
          <a:blip r:embed="rId6"/>
          <a:stretch>
            <a:fillRect/>
          </a:stretch>
        </p:blipFill>
        <p:spPr>
          <a:xfrm>
            <a:off x="808069" y="670355"/>
            <a:ext cx="6613084" cy="6026486"/>
          </a:xfrm>
          <a:prstGeom prst="rect">
            <a:avLst/>
          </a:prstGeom>
        </p:spPr>
      </p:pic>
    </p:spTree>
    <p:extLst>
      <p:ext uri="{BB962C8B-B14F-4D97-AF65-F5344CB8AC3E}">
        <p14:creationId xmlns:p14="http://schemas.microsoft.com/office/powerpoint/2010/main" val="7337999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8209" y="147135"/>
            <a:ext cx="7917873" cy="523220"/>
          </a:xfrm>
          <a:prstGeom prst="rect">
            <a:avLst/>
          </a:prstGeom>
          <a:noFill/>
        </p:spPr>
        <p:txBody>
          <a:bodyPr wrap="square" rtlCol="0">
            <a:spAutoFit/>
          </a:bodyPr>
          <a:lstStyle/>
          <a:p>
            <a:r>
              <a:rPr lang="en-US" sz="2800" dirty="0">
                <a:latin typeface="Segoe UI" panose="020B0502040204020203" pitchFamily="34" charset="0"/>
                <a:cs typeface="Segoe UI" panose="020B0502040204020203" pitchFamily="34" charset="0"/>
              </a:rPr>
              <a:t>From The Basement to the Cloud - After </a:t>
            </a:r>
          </a:p>
        </p:txBody>
      </p:sp>
      <p:pic>
        <p:nvPicPr>
          <p:cNvPr id="13" name="Picture 12"/>
          <p:cNvPicPr>
            <a:picLocks noChangeAspect="1"/>
          </p:cNvPicPr>
          <p:nvPr/>
        </p:nvPicPr>
        <p:blipFill>
          <a:blip r:embed="rId3"/>
          <a:stretch>
            <a:fillRect/>
          </a:stretch>
        </p:blipFill>
        <p:spPr>
          <a:xfrm>
            <a:off x="1011668" y="5192156"/>
            <a:ext cx="1271426" cy="1296325"/>
          </a:xfrm>
          <a:prstGeom prst="rect">
            <a:avLst/>
          </a:prstGeom>
        </p:spPr>
      </p:pic>
      <p:pic>
        <p:nvPicPr>
          <p:cNvPr id="14" name="Picture 13"/>
          <p:cNvPicPr>
            <a:picLocks noChangeAspect="1"/>
          </p:cNvPicPr>
          <p:nvPr/>
        </p:nvPicPr>
        <p:blipFill>
          <a:blip r:embed="rId4"/>
          <a:stretch>
            <a:fillRect/>
          </a:stretch>
        </p:blipFill>
        <p:spPr>
          <a:xfrm>
            <a:off x="1041003" y="1120078"/>
            <a:ext cx="1212757" cy="1272393"/>
          </a:xfrm>
          <a:prstGeom prst="rect">
            <a:avLst/>
          </a:prstGeom>
        </p:spPr>
      </p:pic>
      <p:pic>
        <p:nvPicPr>
          <p:cNvPr id="17" name="Picture 16"/>
          <p:cNvPicPr>
            <a:picLocks noChangeAspect="1"/>
          </p:cNvPicPr>
          <p:nvPr/>
        </p:nvPicPr>
        <p:blipFill>
          <a:blip r:embed="rId5"/>
          <a:stretch>
            <a:fillRect/>
          </a:stretch>
        </p:blipFill>
        <p:spPr>
          <a:xfrm>
            <a:off x="1240076" y="2462978"/>
            <a:ext cx="795449" cy="2617555"/>
          </a:xfrm>
          <a:prstGeom prst="rect">
            <a:avLst/>
          </a:prstGeom>
        </p:spPr>
      </p:pic>
      <p:pic>
        <p:nvPicPr>
          <p:cNvPr id="18" name="Picture 17"/>
          <p:cNvPicPr>
            <a:picLocks noChangeAspect="1"/>
          </p:cNvPicPr>
          <p:nvPr/>
        </p:nvPicPr>
        <p:blipFill>
          <a:blip r:embed="rId6"/>
          <a:stretch>
            <a:fillRect/>
          </a:stretch>
        </p:blipFill>
        <p:spPr>
          <a:xfrm>
            <a:off x="4191367" y="380315"/>
            <a:ext cx="6581017" cy="633485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1986" y="-27146"/>
            <a:ext cx="2130558" cy="1147224"/>
          </a:xfrm>
          <a:prstGeom prst="rect">
            <a:avLst/>
          </a:prstGeom>
        </p:spPr>
      </p:pic>
      <p:pic>
        <p:nvPicPr>
          <p:cNvPr id="21" name="Picture 20"/>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5364" t="29253" r="66064" b="51487"/>
          <a:stretch/>
        </p:blipFill>
        <p:spPr>
          <a:xfrm>
            <a:off x="10279127" y="6471506"/>
            <a:ext cx="1859449" cy="179058"/>
          </a:xfrm>
          <a:prstGeom prst="rect">
            <a:avLst/>
          </a:prstGeom>
        </p:spPr>
      </p:pic>
      <p:sp>
        <p:nvSpPr>
          <p:cNvPr id="22" name="TextBox 21"/>
          <p:cNvSpPr txBox="1"/>
          <p:nvPr/>
        </p:nvSpPr>
        <p:spPr>
          <a:xfrm>
            <a:off x="9532418" y="6455460"/>
            <a:ext cx="836960" cy="261610"/>
          </a:xfrm>
          <a:prstGeom prst="rect">
            <a:avLst/>
          </a:prstGeom>
          <a:noFill/>
        </p:spPr>
        <p:txBody>
          <a:bodyPr wrap="none" rtlCol="0">
            <a:spAutoFit/>
          </a:bodyPr>
          <a:lstStyle/>
          <a:p>
            <a:r>
              <a:rPr lang="en-US" sz="1050" b="1" cap="small" spc="80" dirty="0">
                <a:solidFill>
                  <a:srgbClr val="787879"/>
                </a:solidFill>
                <a:latin typeface="Eurostile-Condensed" panose="020B0500000000000000" pitchFamily="34" charset="0"/>
                <a:cs typeface="Arial" panose="020B0604020202020204" pitchFamily="34" charset="0"/>
              </a:rPr>
              <a:t>ccgBI.com</a:t>
            </a:r>
          </a:p>
        </p:txBody>
      </p:sp>
    </p:spTree>
    <p:extLst>
      <p:ext uri="{BB962C8B-B14F-4D97-AF65-F5344CB8AC3E}">
        <p14:creationId xmlns:p14="http://schemas.microsoft.com/office/powerpoint/2010/main" val="41491169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654050" y="1941513"/>
            <a:ext cx="11537950" cy="2601912"/>
          </a:xfrm>
        </p:spPr>
        <p:txBody>
          <a:bodyPr/>
          <a:lstStyle/>
          <a:p>
            <a:r>
              <a:rPr lang="en-US" sz="4200" dirty="0">
                <a:solidFill>
                  <a:schemeClr val="tx1"/>
                </a:solidFill>
              </a:rPr>
              <a:t>NGP VAN is the leading technology provider to Democratic and progressive campaigns and organizations, offering clients an integrated platform of the best fundraising, digital, and organizing products.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12" y="1034179"/>
            <a:ext cx="3788029" cy="780334"/>
          </a:xfrm>
          <a:prstGeom prst="rect">
            <a:avLst/>
          </a:prstGeom>
        </p:spPr>
      </p:pic>
    </p:spTree>
    <p:extLst>
      <p:ext uri="{BB962C8B-B14F-4D97-AF65-F5344CB8AC3E}">
        <p14:creationId xmlns:p14="http://schemas.microsoft.com/office/powerpoint/2010/main" val="33357213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3" y="570629"/>
            <a:ext cx="11655840" cy="899665"/>
          </a:xfrm>
        </p:spPr>
        <p:txBody>
          <a:bodyPr/>
          <a:lstStyle/>
          <a:p>
            <a:r>
              <a:rPr lang="en-US" sz="4700" dirty="0">
                <a:solidFill>
                  <a:schemeClr val="accent2">
                    <a:lumMod val="60000"/>
                    <a:lumOff val="40000"/>
                  </a:schemeClr>
                </a:solidFill>
                <a:latin typeface="Arial" charset="0"/>
                <a:ea typeface="Arial" charset="0"/>
                <a:cs typeface="Arial" charset="0"/>
              </a:rPr>
              <a:t>Best Ask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021" y="577898"/>
            <a:ext cx="3210011" cy="802503"/>
          </a:xfrm>
          <a:prstGeom prst="rect">
            <a:avLst/>
          </a:prstGeom>
        </p:spPr>
      </p:pic>
      <p:sp>
        <p:nvSpPr>
          <p:cNvPr id="15" name="TextBox 14"/>
          <p:cNvSpPr txBox="1"/>
          <p:nvPr/>
        </p:nvSpPr>
        <p:spPr>
          <a:xfrm>
            <a:off x="100013" y="1585914"/>
            <a:ext cx="4290422" cy="4579715"/>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Arial" charset="0"/>
                <a:ea typeface="Arial" charset="0"/>
                <a:cs typeface="Arial" charset="0"/>
              </a:rPr>
              <a:t>Customized ask amounts </a:t>
            </a:r>
            <a:r>
              <a:rPr lang="en-US" sz="2400" dirty="0">
                <a:gradFill>
                  <a:gsLst>
                    <a:gs pos="2917">
                      <a:schemeClr val="tx1"/>
                    </a:gs>
                    <a:gs pos="30000">
                      <a:schemeClr val="tx1"/>
                    </a:gs>
                  </a:gsLst>
                  <a:lin ang="5400000" scaled="0"/>
                </a:gradFill>
                <a:latin typeface="Arial" charset="0"/>
                <a:ea typeface="Arial" charset="0"/>
                <a:cs typeface="Arial" charset="0"/>
              </a:rPr>
              <a:t>for the individual </a:t>
            </a:r>
          </a:p>
          <a:p>
            <a:pPr>
              <a:lnSpc>
                <a:spcPct val="90000"/>
              </a:lnSpc>
              <a:spcAft>
                <a:spcPts val="600"/>
              </a:spcAft>
            </a:pPr>
            <a:endParaRPr lang="en-US" sz="2400" dirty="0">
              <a:gradFill>
                <a:gsLst>
                  <a:gs pos="2917">
                    <a:schemeClr val="tx1"/>
                  </a:gs>
                  <a:gs pos="30000">
                    <a:schemeClr val="tx1"/>
                  </a:gs>
                </a:gsLst>
                <a:lin ang="5400000" scaled="0"/>
              </a:gradFill>
              <a:latin typeface="Arial" charset="0"/>
              <a:ea typeface="Arial" charset="0"/>
              <a:cs typeface="Arial" charset="0"/>
            </a:endParaRPr>
          </a:p>
          <a:p>
            <a:pPr>
              <a:lnSpc>
                <a:spcPct val="90000"/>
              </a:lnSpc>
              <a:spcAft>
                <a:spcPts val="600"/>
              </a:spcAft>
            </a:pPr>
            <a:r>
              <a:rPr lang="en-US" sz="2400" dirty="0">
                <a:gradFill>
                  <a:gsLst>
                    <a:gs pos="2917">
                      <a:schemeClr val="tx1"/>
                    </a:gs>
                    <a:gs pos="30000">
                      <a:schemeClr val="tx1"/>
                    </a:gs>
                  </a:gsLst>
                  <a:lin ang="5400000" scaled="0"/>
                </a:gradFill>
                <a:latin typeface="Arial" charset="0"/>
                <a:ea typeface="Arial" charset="0"/>
                <a:cs typeface="Arial" charset="0"/>
              </a:rPr>
              <a:t>NGP VAN’s donor network of</a:t>
            </a:r>
            <a:br>
              <a:rPr lang="en-US" sz="2400" dirty="0">
                <a:gradFill>
                  <a:gsLst>
                    <a:gs pos="2917">
                      <a:schemeClr val="tx1"/>
                    </a:gs>
                    <a:gs pos="30000">
                      <a:schemeClr val="tx1"/>
                    </a:gs>
                  </a:gsLst>
                  <a:lin ang="5400000" scaled="0"/>
                </a:gradFill>
                <a:latin typeface="Arial" charset="0"/>
                <a:ea typeface="Arial" charset="0"/>
                <a:cs typeface="Arial" charset="0"/>
              </a:rPr>
            </a:br>
            <a:r>
              <a:rPr lang="en-US" sz="2400" b="1" dirty="0" err="1">
                <a:gradFill>
                  <a:gsLst>
                    <a:gs pos="2917">
                      <a:schemeClr val="tx1"/>
                    </a:gs>
                    <a:gs pos="30000">
                      <a:schemeClr val="tx1"/>
                    </a:gs>
                  </a:gsLst>
                  <a:lin ang="5400000" scaled="0"/>
                </a:gradFill>
                <a:latin typeface="Arial" charset="0"/>
                <a:ea typeface="Arial" charset="0"/>
                <a:cs typeface="Arial" charset="0"/>
              </a:rPr>
              <a:t>ActionProfiles</a:t>
            </a:r>
            <a:r>
              <a:rPr lang="en-US" sz="2400" b="1" dirty="0">
                <a:gradFill>
                  <a:gsLst>
                    <a:gs pos="2917">
                      <a:schemeClr val="tx1"/>
                    </a:gs>
                    <a:gs pos="30000">
                      <a:schemeClr val="tx1"/>
                    </a:gs>
                  </a:gsLst>
                  <a:lin ang="5400000" scaled="0"/>
                </a:gradFill>
                <a:latin typeface="Arial" charset="0"/>
                <a:ea typeface="Arial" charset="0"/>
                <a:cs typeface="Arial" charset="0"/>
              </a:rPr>
              <a:t> </a:t>
            </a:r>
          </a:p>
          <a:p>
            <a:pPr algn="ctr">
              <a:lnSpc>
                <a:spcPct val="90000"/>
              </a:lnSpc>
              <a:spcAft>
                <a:spcPts val="600"/>
              </a:spcAft>
            </a:pPr>
            <a:r>
              <a:rPr lang="en-US" sz="3600" b="1" dirty="0">
                <a:gradFill>
                  <a:gsLst>
                    <a:gs pos="2917">
                      <a:schemeClr val="tx1"/>
                    </a:gs>
                    <a:gs pos="30000">
                      <a:schemeClr val="tx1"/>
                    </a:gs>
                  </a:gsLst>
                  <a:lin ang="5400000" scaled="0"/>
                </a:gradFill>
                <a:latin typeface="Arial" charset="0"/>
                <a:ea typeface="Arial" charset="0"/>
                <a:cs typeface="Arial" charset="0"/>
              </a:rPr>
              <a:t>+</a:t>
            </a:r>
          </a:p>
          <a:p>
            <a:pPr>
              <a:lnSpc>
                <a:spcPct val="90000"/>
              </a:lnSpc>
              <a:spcAft>
                <a:spcPts val="600"/>
              </a:spcAft>
            </a:pPr>
            <a:r>
              <a:rPr lang="en-US" sz="2400" dirty="0">
                <a:gradFill>
                  <a:gsLst>
                    <a:gs pos="2917">
                      <a:schemeClr val="tx1"/>
                    </a:gs>
                    <a:gs pos="30000">
                      <a:schemeClr val="tx1"/>
                    </a:gs>
                  </a:gsLst>
                  <a:lin ang="5400000" scaled="0"/>
                </a:gradFill>
                <a:latin typeface="Arial" charset="0"/>
                <a:ea typeface="Arial" charset="0"/>
                <a:cs typeface="Arial" charset="0"/>
              </a:rPr>
              <a:t>Microsoft’s </a:t>
            </a:r>
            <a:br>
              <a:rPr lang="en-US" sz="2400" dirty="0">
                <a:gradFill>
                  <a:gsLst>
                    <a:gs pos="2917">
                      <a:schemeClr val="tx1"/>
                    </a:gs>
                    <a:gs pos="30000">
                      <a:schemeClr val="tx1"/>
                    </a:gs>
                  </a:gsLst>
                  <a:lin ang="5400000" scaled="0"/>
                </a:gradFill>
                <a:latin typeface="Arial" charset="0"/>
                <a:ea typeface="Arial" charset="0"/>
                <a:cs typeface="Arial" charset="0"/>
              </a:rPr>
            </a:br>
            <a:r>
              <a:rPr lang="en-US" sz="2400" b="1" dirty="0">
                <a:gradFill>
                  <a:gsLst>
                    <a:gs pos="2917">
                      <a:schemeClr val="tx1"/>
                    </a:gs>
                    <a:gs pos="30000">
                      <a:schemeClr val="tx1"/>
                    </a:gs>
                  </a:gsLst>
                  <a:lin ang="5400000" scaled="0"/>
                </a:gradFill>
                <a:latin typeface="Arial" charset="0"/>
                <a:ea typeface="Arial" charset="0"/>
                <a:cs typeface="Arial" charset="0"/>
              </a:rPr>
              <a:t>Cognitive Services Recommendation API</a:t>
            </a:r>
          </a:p>
          <a:p>
            <a:pPr>
              <a:lnSpc>
                <a:spcPct val="90000"/>
              </a:lnSpc>
              <a:spcAft>
                <a:spcPts val="600"/>
              </a:spcAft>
            </a:pPr>
            <a:endParaRPr lang="en-US" sz="2400" dirty="0">
              <a:gradFill>
                <a:gsLst>
                  <a:gs pos="2917">
                    <a:schemeClr val="tx1"/>
                  </a:gs>
                  <a:gs pos="30000">
                    <a:schemeClr val="tx1"/>
                  </a:gs>
                </a:gsLst>
                <a:lin ang="5400000" scaled="0"/>
              </a:gradFill>
              <a:latin typeface="Arial" charset="0"/>
              <a:ea typeface="Arial" charset="0"/>
              <a:cs typeface="Arial" charset="0"/>
            </a:endParaRPr>
          </a:p>
          <a:p>
            <a:pPr>
              <a:lnSpc>
                <a:spcPct val="90000"/>
              </a:lnSpc>
              <a:spcAft>
                <a:spcPts val="600"/>
              </a:spcAft>
            </a:pPr>
            <a:endParaRPr lang="en-US" sz="2400" dirty="0">
              <a:gradFill>
                <a:gsLst>
                  <a:gs pos="2917">
                    <a:schemeClr val="tx1"/>
                  </a:gs>
                  <a:gs pos="30000">
                    <a:schemeClr val="tx1"/>
                  </a:gs>
                </a:gsLst>
                <a:lin ang="5400000" scaled="0"/>
              </a:gradFill>
              <a:latin typeface="Arial" charset="0"/>
              <a:ea typeface="Arial" charset="0"/>
              <a:cs typeface="Arial"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552" y="1585914"/>
            <a:ext cx="7342301" cy="4413516"/>
          </a:xfrm>
          <a:prstGeom prst="rect">
            <a:avLst/>
          </a:prstGeom>
        </p:spPr>
      </p:pic>
    </p:spTree>
    <p:extLst>
      <p:ext uri="{BB962C8B-B14F-4D97-AF65-F5344CB8AC3E}">
        <p14:creationId xmlns:p14="http://schemas.microsoft.com/office/powerpoint/2010/main" val="2824700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3" name="Content Placeholder 2"/>
          <p:cNvSpPr>
            <a:spLocks noGrp="1"/>
          </p:cNvSpPr>
          <p:nvPr>
            <p:ph type="body" sz="quarter" idx="4294967295"/>
          </p:nvPr>
        </p:nvSpPr>
        <p:spPr>
          <a:xfrm>
            <a:off x="0" y="1189038"/>
            <a:ext cx="11652250" cy="1390650"/>
          </a:xfrm>
        </p:spPr>
        <p:txBody>
          <a:bodyPr/>
          <a:lstStyle/>
          <a:p>
            <a:pPr marL="0" indent="0">
              <a:buNone/>
            </a:pPr>
            <a:endParaRPr lang="en-US" dirty="0"/>
          </a:p>
          <a:p>
            <a:endParaRPr lang="en-US" dirty="0"/>
          </a:p>
        </p:txBody>
      </p:sp>
    </p:spTree>
    <p:extLst>
      <p:ext uri="{BB962C8B-B14F-4D97-AF65-F5344CB8AC3E}">
        <p14:creationId xmlns:p14="http://schemas.microsoft.com/office/powerpoint/2010/main" val="41548135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a:t>Why Microsoft?</a:t>
            </a:r>
            <a:br>
              <a:rPr lang="en-US" dirty="0"/>
            </a:br>
            <a:endParaRPr lang="en-US" dirty="0"/>
          </a:p>
        </p:txBody>
      </p:sp>
      <p:grpSp>
        <p:nvGrpSpPr>
          <p:cNvPr id="4" name="Group 3"/>
          <p:cNvGrpSpPr/>
          <p:nvPr/>
        </p:nvGrpSpPr>
        <p:grpSpPr>
          <a:xfrm>
            <a:off x="682435" y="4082693"/>
            <a:ext cx="1463040" cy="1463040"/>
            <a:chOff x="3067108" y="4229276"/>
            <a:chExt cx="1463040" cy="1463040"/>
          </a:xfrm>
          <a:solidFill>
            <a:schemeClr val="accent6"/>
          </a:solidFill>
        </p:grpSpPr>
        <p:sp>
          <p:nvSpPr>
            <p:cNvPr id="5" name="Rectangle 4"/>
            <p:cNvSpPr/>
            <p:nvPr/>
          </p:nvSpPr>
          <p:spPr bwMode="auto">
            <a:xfrm>
              <a:off x="3067108" y="4229276"/>
              <a:ext cx="1463040" cy="1463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Domain Experts</a:t>
              </a:r>
            </a:p>
          </p:txBody>
        </p:sp>
        <p:pic>
          <p:nvPicPr>
            <p:cNvPr id="6" name="Picture 30" descr="service-based.png"/>
            <p:cNvPicPr>
              <a:picLocks noChangeAspect="1"/>
            </p:cNvPicPr>
            <p:nvPr/>
          </p:nvPicPr>
          <p:blipFill>
            <a:blip r:embed="rId3" cstate="print"/>
            <a:srcRect/>
            <a:stretch>
              <a:fillRect/>
            </a:stretch>
          </p:blipFill>
          <p:spPr bwMode="auto">
            <a:xfrm>
              <a:off x="3384063" y="4255233"/>
              <a:ext cx="829130" cy="859536"/>
            </a:xfrm>
            <a:prstGeom prst="rect">
              <a:avLst/>
            </a:prstGeom>
            <a:grpFill/>
            <a:ln>
              <a:noFill/>
            </a:ln>
          </p:spPr>
        </p:pic>
      </p:grpSp>
      <p:grpSp>
        <p:nvGrpSpPr>
          <p:cNvPr id="7" name="Group 6"/>
          <p:cNvGrpSpPr/>
          <p:nvPr/>
        </p:nvGrpSpPr>
        <p:grpSpPr>
          <a:xfrm>
            <a:off x="2439576" y="4082693"/>
            <a:ext cx="1463040" cy="1463040"/>
            <a:chOff x="4641255" y="2837795"/>
            <a:chExt cx="1463040" cy="1463040"/>
          </a:xfrm>
        </p:grpSpPr>
        <p:sp>
          <p:nvSpPr>
            <p:cNvPr id="8" name="Rectangle 7"/>
            <p:cNvSpPr/>
            <p:nvPr/>
          </p:nvSpPr>
          <p:spPr bwMode="auto">
            <a:xfrm>
              <a:off x="4641255" y="2837795"/>
              <a:ext cx="146304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Technical</a:t>
              </a:r>
            </a:p>
            <a:p>
              <a:pPr defTabSz="914099" fontAlgn="base">
                <a:spcBef>
                  <a:spcPct val="0"/>
                </a:spcBef>
                <a:spcAft>
                  <a:spcPct val="0"/>
                </a:spcAft>
              </a:pP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Experts</a:t>
              </a:r>
            </a:p>
          </p:txBody>
        </p:sp>
        <p:pic>
          <p:nvPicPr>
            <p:cNvPr id="9" name="Picture 6" descr="\\MAGNUM\Projects\Microsoft\Cloud Power FY12\Design\ICONS_PNG\Professionals.png"/>
            <p:cNvPicPr>
              <a:picLocks noChangeAspect="1" noChangeArrowheads="1"/>
            </p:cNvPicPr>
            <p:nvPr/>
          </p:nvPicPr>
          <p:blipFill>
            <a:blip r:embed="rId4" cstate="print">
              <a:biLevel thresh="50000"/>
            </a:blip>
            <a:srcRect/>
            <a:stretch>
              <a:fillRect/>
            </a:stretch>
          </p:blipFill>
          <p:spPr bwMode="auto">
            <a:xfrm>
              <a:off x="4984964" y="2905167"/>
              <a:ext cx="746767" cy="746767"/>
            </a:xfrm>
            <a:prstGeom prst="rect">
              <a:avLst/>
            </a:prstGeom>
            <a:noFill/>
          </p:spPr>
        </p:pic>
      </p:grpSp>
      <p:grpSp>
        <p:nvGrpSpPr>
          <p:cNvPr id="10" name="Group 9"/>
          <p:cNvGrpSpPr/>
          <p:nvPr/>
        </p:nvGrpSpPr>
        <p:grpSpPr>
          <a:xfrm>
            <a:off x="4196717" y="4082693"/>
            <a:ext cx="1463040" cy="1463040"/>
            <a:chOff x="3415936" y="1735768"/>
            <a:chExt cx="1228724" cy="1228725"/>
          </a:xfrm>
          <a:solidFill>
            <a:schemeClr val="accent2"/>
          </a:solidFill>
        </p:grpSpPr>
        <p:sp>
          <p:nvSpPr>
            <p:cNvPr id="11" name="Rectangle 10"/>
            <p:cNvSpPr/>
            <p:nvPr/>
          </p:nvSpPr>
          <p:spPr bwMode="auto">
            <a:xfrm>
              <a:off x="3415936" y="1735768"/>
              <a:ext cx="1228724" cy="12287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3716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600" dirty="0">
                  <a:solidFill>
                    <a:prstClr val="white"/>
                  </a:solidFill>
                  <a:latin typeface="Segoe UI" pitchFamily="34" charset="0"/>
                  <a:ea typeface="Segoe UI" pitchFamily="34" charset="0"/>
                  <a:cs typeface="Segoe UI" pitchFamily="34" charset="0"/>
                </a:rPr>
                <a:t>Data &amp; Analytics</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4321" y="1785846"/>
              <a:ext cx="866576" cy="670971"/>
            </a:xfrm>
            <a:prstGeom prst="rect">
              <a:avLst/>
            </a:prstGeom>
            <a:grpFill/>
          </p:spPr>
        </p:pic>
      </p:grpSp>
      <p:grpSp>
        <p:nvGrpSpPr>
          <p:cNvPr id="13" name="Group 12"/>
          <p:cNvGrpSpPr/>
          <p:nvPr/>
        </p:nvGrpSpPr>
        <p:grpSpPr>
          <a:xfrm>
            <a:off x="670313" y="2351317"/>
            <a:ext cx="1463040" cy="1463040"/>
            <a:chOff x="4745284" y="1735768"/>
            <a:chExt cx="1228724" cy="1228725"/>
          </a:xfrm>
        </p:grpSpPr>
        <p:sp>
          <p:nvSpPr>
            <p:cNvPr id="14" name="Rectangle 13"/>
            <p:cNvSpPr/>
            <p:nvPr/>
          </p:nvSpPr>
          <p:spPr bwMode="auto">
            <a:xfrm>
              <a:off x="4745284" y="1735768"/>
              <a:ext cx="1228724" cy="12287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600" dirty="0">
                  <a:solidFill>
                    <a:prstClr val="white"/>
                  </a:solidFill>
                  <a:latin typeface="Segoe UI" pitchFamily="34" charset="0"/>
                  <a:ea typeface="Segoe UI" pitchFamily="34" charset="0"/>
                  <a:cs typeface="Segoe UI" pitchFamily="34" charset="0"/>
                </a:rPr>
                <a:t>Platform for Business Evolution</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3413" y="1781991"/>
              <a:ext cx="1032827" cy="498752"/>
            </a:xfrm>
            <a:prstGeom prst="rect">
              <a:avLst/>
            </a:prstGeom>
          </p:spPr>
        </p:pic>
      </p:grpSp>
      <p:grpSp>
        <p:nvGrpSpPr>
          <p:cNvPr id="16" name="Group 15"/>
          <p:cNvGrpSpPr/>
          <p:nvPr/>
        </p:nvGrpSpPr>
        <p:grpSpPr>
          <a:xfrm>
            <a:off x="2443424" y="2351317"/>
            <a:ext cx="1463040" cy="1463040"/>
            <a:chOff x="1027225" y="2845980"/>
            <a:chExt cx="1463040" cy="1463040"/>
          </a:xfrm>
          <a:solidFill>
            <a:schemeClr val="tx1">
              <a:lumMod val="65000"/>
              <a:lumOff val="35000"/>
            </a:schemeClr>
          </a:solidFill>
        </p:grpSpPr>
        <p:sp>
          <p:nvSpPr>
            <p:cNvPr id="17" name="Rectangle 16"/>
            <p:cNvSpPr/>
            <p:nvPr/>
          </p:nvSpPr>
          <p:spPr bwMode="auto">
            <a:xfrm>
              <a:off x="1027225" y="2845980"/>
              <a:ext cx="1463040" cy="1463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Technical</a:t>
              </a:r>
            </a:p>
            <a:p>
              <a:pPr defTabSz="914099" fontAlgn="base">
                <a:spcBef>
                  <a:spcPct val="0"/>
                </a:spcBef>
                <a:spcAft>
                  <a:spcPct val="0"/>
                </a:spcAft>
              </a:pP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Architecture</a:t>
              </a:r>
            </a:p>
          </p:txBody>
        </p:sp>
        <p:pic>
          <p:nvPicPr>
            <p:cNvPr id="18" name="Picture 7" descr="\\MAGNUM\Projects\Microsoft\Cloud Power FY12\Design\Icons\PNGs\Pooled.png"/>
            <p:cNvPicPr>
              <a:picLocks noChangeAspect="1" noChangeArrowheads="1"/>
            </p:cNvPicPr>
            <p:nvPr/>
          </p:nvPicPr>
          <p:blipFill>
            <a:blip r:embed="rId7" cstate="print">
              <a:lum bright="100000"/>
            </a:blip>
            <a:stretch>
              <a:fillRect/>
            </a:stretch>
          </p:blipFill>
          <p:spPr bwMode="auto">
            <a:xfrm>
              <a:off x="1367220" y="2891264"/>
              <a:ext cx="800898" cy="800898"/>
            </a:xfrm>
            <a:prstGeom prst="rect">
              <a:avLst/>
            </a:prstGeom>
            <a:grpFill/>
          </p:spPr>
        </p:pic>
      </p:grpSp>
      <p:grpSp>
        <p:nvGrpSpPr>
          <p:cNvPr id="19" name="Group 18"/>
          <p:cNvGrpSpPr/>
          <p:nvPr/>
        </p:nvGrpSpPr>
        <p:grpSpPr>
          <a:xfrm>
            <a:off x="4216536" y="2351317"/>
            <a:ext cx="1463040" cy="1463040"/>
            <a:chOff x="1027225" y="4463941"/>
            <a:chExt cx="1463040" cy="1463040"/>
          </a:xfrm>
          <a:solidFill>
            <a:schemeClr val="accent2"/>
          </a:solidFill>
        </p:grpSpPr>
        <p:sp>
          <p:nvSpPr>
            <p:cNvPr id="20" name="Rectangle 19"/>
            <p:cNvSpPr/>
            <p:nvPr/>
          </p:nvSpPr>
          <p:spPr bwMode="auto">
            <a:xfrm>
              <a:off x="1027225" y="4463941"/>
              <a:ext cx="1463040" cy="1463040"/>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1400"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a:t>
              </a:r>
              <a:r>
                <a:rPr lang="en-US" sz="1600" dirty="0">
                  <a:gradFill>
                    <a:gsLst>
                      <a:gs pos="0">
                        <a:srgbClr val="FFFFFF"/>
                      </a:gs>
                      <a:gs pos="100000">
                        <a:srgbClr val="FFFFFF"/>
                      </a:gs>
                    </a:gsLst>
                    <a:lin ang="5400000" scaled="0"/>
                  </a:gradFill>
                  <a:latin typeface="Segoe UI" pitchFamily="34" charset="0"/>
                  <a:ea typeface="Segoe UI" pitchFamily="34" charset="0"/>
                  <a:cs typeface="Segoe UI" pitchFamily="34" charset="0"/>
                </a:rPr>
                <a:t> Architecture</a:t>
              </a:r>
            </a:p>
          </p:txBody>
        </p:sp>
        <p:pic>
          <p:nvPicPr>
            <p:cNvPr id="21" name="Picture 8" descr="\\MAGNUM\Projects\Microsoft\Cloud Power FY12\Design\Icons\PNGs\Cross Platform.png"/>
            <p:cNvPicPr>
              <a:picLocks noChangeAspect="1" noChangeArrowheads="1"/>
            </p:cNvPicPr>
            <p:nvPr/>
          </p:nvPicPr>
          <p:blipFill>
            <a:blip r:embed="rId8" cstate="print">
              <a:lum bright="100000"/>
            </a:blip>
            <a:stretch>
              <a:fillRect/>
            </a:stretch>
          </p:blipFill>
          <p:spPr bwMode="auto">
            <a:xfrm>
              <a:off x="1325221" y="4539442"/>
              <a:ext cx="861612" cy="861612"/>
            </a:xfrm>
            <a:prstGeom prst="rect">
              <a:avLst/>
            </a:prstGeom>
            <a:solidFill>
              <a:srgbClr val="7030A0"/>
            </a:solidFill>
            <a:ln>
              <a:solidFill>
                <a:srgbClr val="7030A0"/>
              </a:solidFill>
            </a:ln>
          </p:spPr>
        </p:pic>
      </p:gr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8987" y="2351317"/>
            <a:ext cx="5678962" cy="3194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6371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Campaign Landscape</a:t>
            </a:r>
            <a:endParaRPr lang="en-US" dirty="0"/>
          </a:p>
        </p:txBody>
      </p:sp>
      <p:pic>
        <p:nvPicPr>
          <p:cNvPr id="4" name="Picture 3"/>
          <p:cNvPicPr>
            <a:picLocks noChangeAspect="1"/>
          </p:cNvPicPr>
          <p:nvPr/>
        </p:nvPicPr>
        <p:blipFill>
          <a:blip r:embed="rId3"/>
          <a:stretch>
            <a:fillRect/>
          </a:stretch>
        </p:blipFill>
        <p:spPr>
          <a:xfrm>
            <a:off x="7194635" y="4013921"/>
            <a:ext cx="999123" cy="924808"/>
          </a:xfrm>
          <a:prstGeom prst="rect">
            <a:avLst/>
          </a:prstGeom>
          <a:ln w="38100">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1960" y="5436321"/>
            <a:ext cx="1506849" cy="554135"/>
          </a:xfrm>
          <a:prstGeom prst="rect">
            <a:avLst/>
          </a:prstGeom>
          <a:ln w="38100">
            <a:noFill/>
          </a:ln>
        </p:spPr>
      </p:pic>
      <p:pic>
        <p:nvPicPr>
          <p:cNvPr id="6" name="Picture 5"/>
          <p:cNvPicPr>
            <a:picLocks noChangeAspect="1"/>
          </p:cNvPicPr>
          <p:nvPr/>
        </p:nvPicPr>
        <p:blipFill>
          <a:blip r:embed="rId5"/>
          <a:stretch>
            <a:fillRect/>
          </a:stretch>
        </p:blipFill>
        <p:spPr>
          <a:xfrm>
            <a:off x="9741565" y="4927924"/>
            <a:ext cx="685725" cy="857160"/>
          </a:xfrm>
          <a:prstGeom prst="rect">
            <a:avLst/>
          </a:prstGeom>
        </p:spPr>
      </p:pic>
      <p:pic>
        <p:nvPicPr>
          <p:cNvPr id="8" name="Picture 2" descr="http://gopdatatrust.com/asset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5729" y="6143584"/>
            <a:ext cx="2393242" cy="576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4607" y="4123018"/>
            <a:ext cx="2152951" cy="517734"/>
          </a:xfrm>
          <a:prstGeom prst="rect">
            <a:avLst/>
          </a:prstGeom>
        </p:spPr>
      </p:pic>
      <p:pic>
        <p:nvPicPr>
          <p:cNvPr id="11" name="Picture 10"/>
          <p:cNvPicPr>
            <a:picLocks noChangeAspect="1"/>
          </p:cNvPicPr>
          <p:nvPr/>
        </p:nvPicPr>
        <p:blipFill>
          <a:blip r:embed="rId8"/>
          <a:stretch>
            <a:fillRect/>
          </a:stretch>
        </p:blipFill>
        <p:spPr>
          <a:xfrm>
            <a:off x="2125088" y="4281742"/>
            <a:ext cx="3010853" cy="851709"/>
          </a:xfrm>
          <a:prstGeom prst="rect">
            <a:avLst/>
          </a:prstGeom>
          <a:ln w="38100">
            <a:noFill/>
          </a:ln>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229" y="5249647"/>
            <a:ext cx="2306565" cy="634304"/>
          </a:xfrm>
          <a:prstGeom prst="rect">
            <a:avLst/>
          </a:prstGeom>
        </p:spPr>
      </p:pic>
      <p:pic>
        <p:nvPicPr>
          <p:cNvPr id="14" name="Picture 13"/>
          <p:cNvPicPr>
            <a:picLocks noChangeAspect="1"/>
          </p:cNvPicPr>
          <p:nvPr/>
        </p:nvPicPr>
        <p:blipFill>
          <a:blip r:embed="rId10"/>
          <a:stretch>
            <a:fillRect/>
          </a:stretch>
        </p:blipFill>
        <p:spPr>
          <a:xfrm>
            <a:off x="1874979" y="6143584"/>
            <a:ext cx="1165586" cy="320890"/>
          </a:xfrm>
          <a:prstGeom prst="rect">
            <a:avLst/>
          </a:prstGeom>
        </p:spPr>
      </p:pic>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4678" b="26176"/>
          <a:stretch/>
        </p:blipFill>
        <p:spPr>
          <a:xfrm>
            <a:off x="964532" y="1110788"/>
            <a:ext cx="3730166" cy="2579266"/>
          </a:xfrm>
          <a:prstGeom prst="rect">
            <a:avLst/>
          </a:prstGeom>
        </p:spPr>
      </p:pic>
      <p:pic>
        <p:nvPicPr>
          <p:cNvPr id="18" name="Picture 17"/>
          <p:cNvPicPr>
            <a:picLocks noChangeAspect="1"/>
          </p:cNvPicPr>
          <p:nvPr/>
        </p:nvPicPr>
        <p:blipFill rotWithShape="1">
          <a:blip r:embed="rId12">
            <a:extLst>
              <a:ext uri="{28A0092B-C50C-407E-A947-70E740481C1C}">
                <a14:useLocalDpi xmlns:a14="http://schemas.microsoft.com/office/drawing/2010/main" val="0"/>
              </a:ext>
            </a:extLst>
          </a:blip>
          <a:srcRect b="26906"/>
          <a:stretch/>
        </p:blipFill>
        <p:spPr>
          <a:xfrm>
            <a:off x="7053006" y="1110788"/>
            <a:ext cx="3694552" cy="2700499"/>
          </a:xfrm>
          <a:prstGeom prst="rect">
            <a:avLst/>
          </a:prstGeom>
        </p:spPr>
      </p:pic>
      <p:sp>
        <p:nvSpPr>
          <p:cNvPr id="19" name="Oval 18"/>
          <p:cNvSpPr/>
          <p:nvPr/>
        </p:nvSpPr>
        <p:spPr>
          <a:xfrm>
            <a:off x="937789" y="3697455"/>
            <a:ext cx="1308359" cy="1219364"/>
          </a:xfrm>
          <a:prstGeom prst="ellipse">
            <a:avLst/>
          </a:prstGeom>
          <a:blipFill rotWithShape="1">
            <a:blip r:embed="rId13"/>
            <a:srcRect/>
            <a:stretch>
              <a:fillRect l="-22379" r="-24135"/>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028" name="Picture 4" descr="Image result for dspolitica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7453" y="5041200"/>
            <a:ext cx="1051198" cy="105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3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1" nodeType="withEffect">
                                  <p:stCondLst>
                                    <p:cond delay="0"/>
                                  </p:stCondLst>
                                  <p:childTnLst>
                                    <p:set>
                                      <p:cBhvr>
                                        <p:cTn id="6" dur="indefinite"/>
                                        <p:tgtEl>
                                          <p:spTgt spid="6"/>
                                        </p:tgtEl>
                                        <p:attrNameLst>
                                          <p:attrName>stroke.color</p:attrName>
                                        </p:attrNameLst>
                                      </p:cBhvr>
                                      <p:to>
                                        <p:clrVal>
                                          <a:schemeClr val="accent2"/>
                                        </p:clrVal>
                                      </p:to>
                                    </p:set>
                                    <p:set>
                                      <p:cBhvr>
                                        <p:cTn id="7" dur="indefinite"/>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Structure</a:t>
            </a:r>
          </a:p>
        </p:txBody>
      </p:sp>
      <p:sp>
        <p:nvSpPr>
          <p:cNvPr id="4" name="Rectangle 3"/>
          <p:cNvSpPr/>
          <p:nvPr/>
        </p:nvSpPr>
        <p:spPr>
          <a:xfrm>
            <a:off x="2168184" y="2095633"/>
            <a:ext cx="2542048" cy="1182669"/>
          </a:xfrm>
          <a:prstGeom prst="rect">
            <a:avLst/>
          </a:prstGeom>
          <a:solidFill>
            <a:srgbClr val="2333AB"/>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Rectangle 4"/>
          <p:cNvSpPr/>
          <p:nvPr/>
        </p:nvSpPr>
        <p:spPr>
          <a:xfrm>
            <a:off x="4819445" y="2095632"/>
            <a:ext cx="2542048" cy="1182669"/>
          </a:xfrm>
          <a:prstGeom prst="rect">
            <a:avLst/>
          </a:prstGeom>
          <a:solidFill>
            <a:srgbClr val="233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Rectangle 5"/>
          <p:cNvSpPr/>
          <p:nvPr/>
        </p:nvSpPr>
        <p:spPr>
          <a:xfrm>
            <a:off x="7486965" y="2107582"/>
            <a:ext cx="2542048" cy="1182669"/>
          </a:xfrm>
          <a:prstGeom prst="rect">
            <a:avLst/>
          </a:prstGeom>
          <a:solidFill>
            <a:srgbClr val="2333AB"/>
          </a:solidFill>
          <a:ln>
            <a:solidFill>
              <a:srgbClr val="233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Rectangle 6"/>
          <p:cNvSpPr/>
          <p:nvPr/>
        </p:nvSpPr>
        <p:spPr>
          <a:xfrm>
            <a:off x="2168184" y="3413020"/>
            <a:ext cx="2542048" cy="1182669"/>
          </a:xfrm>
          <a:prstGeom prst="rect">
            <a:avLst/>
          </a:prstGeom>
          <a:solidFill>
            <a:srgbClr val="2333AB"/>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8" name="Rectangle 7"/>
          <p:cNvSpPr/>
          <p:nvPr/>
        </p:nvSpPr>
        <p:spPr>
          <a:xfrm>
            <a:off x="4824975" y="3410859"/>
            <a:ext cx="2542048" cy="1182669"/>
          </a:xfrm>
          <a:prstGeom prst="rect">
            <a:avLst/>
          </a:prstGeom>
          <a:solidFill>
            <a:srgbClr val="2333AB"/>
          </a:solidFill>
          <a:ln>
            <a:solidFill>
              <a:srgbClr val="233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9" name="Rectangle 8"/>
          <p:cNvSpPr/>
          <p:nvPr/>
        </p:nvSpPr>
        <p:spPr>
          <a:xfrm>
            <a:off x="7481765" y="3393157"/>
            <a:ext cx="2542048" cy="1182669"/>
          </a:xfrm>
          <a:prstGeom prst="rect">
            <a:avLst/>
          </a:prstGeom>
          <a:solidFill>
            <a:srgbClr val="2333AB"/>
          </a:solidFill>
          <a:ln>
            <a:solidFill>
              <a:srgbClr val="233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Rectangle 9"/>
          <p:cNvSpPr/>
          <p:nvPr/>
        </p:nvSpPr>
        <p:spPr>
          <a:xfrm>
            <a:off x="1211986" y="4734207"/>
            <a:ext cx="4841393" cy="693305"/>
          </a:xfrm>
          <a:prstGeom prst="rect">
            <a:avLst/>
          </a:prstGeom>
          <a:solidFill>
            <a:srgbClr val="2333AB"/>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 name="Rectangle 10"/>
          <p:cNvSpPr/>
          <p:nvPr/>
        </p:nvSpPr>
        <p:spPr>
          <a:xfrm>
            <a:off x="6198088" y="4734235"/>
            <a:ext cx="4841393" cy="693305"/>
          </a:xfrm>
          <a:prstGeom prst="rect">
            <a:avLst/>
          </a:prstGeom>
          <a:solidFill>
            <a:srgbClr val="2333AB"/>
          </a:solidFill>
          <a:ln>
            <a:solidFill>
              <a:srgbClr val="233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2" name="Rectangle 11"/>
          <p:cNvSpPr/>
          <p:nvPr/>
        </p:nvSpPr>
        <p:spPr>
          <a:xfrm>
            <a:off x="572027" y="5556911"/>
            <a:ext cx="11047945" cy="488654"/>
          </a:xfrm>
          <a:prstGeom prst="rect">
            <a:avLst/>
          </a:prstGeom>
          <a:solidFill>
            <a:srgbClr val="2333AB"/>
          </a:solidFill>
          <a:ln>
            <a:solidFill>
              <a:srgbClr val="233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3" name="TextBox 12"/>
          <p:cNvSpPr txBox="1"/>
          <p:nvPr/>
        </p:nvSpPr>
        <p:spPr>
          <a:xfrm>
            <a:off x="2162984" y="2520939"/>
            <a:ext cx="2530989"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Analytics</a:t>
            </a:r>
          </a:p>
        </p:txBody>
      </p:sp>
      <p:sp>
        <p:nvSpPr>
          <p:cNvPr id="14" name="TextBox 13"/>
          <p:cNvSpPr txBox="1"/>
          <p:nvPr/>
        </p:nvSpPr>
        <p:spPr>
          <a:xfrm>
            <a:off x="4854671" y="2385160"/>
            <a:ext cx="2506822" cy="646331"/>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Polling &amp; </a:t>
            </a:r>
          </a:p>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Testing</a:t>
            </a:r>
          </a:p>
        </p:txBody>
      </p:sp>
      <p:sp>
        <p:nvSpPr>
          <p:cNvPr id="15" name="TextBox 14"/>
          <p:cNvSpPr txBox="1"/>
          <p:nvPr/>
        </p:nvSpPr>
        <p:spPr>
          <a:xfrm>
            <a:off x="7481765" y="2520939"/>
            <a:ext cx="2542048"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Comms &amp; Strategy</a:t>
            </a:r>
          </a:p>
        </p:txBody>
      </p:sp>
      <p:sp>
        <p:nvSpPr>
          <p:cNvPr id="16" name="TextBox 15"/>
          <p:cNvSpPr txBox="1"/>
          <p:nvPr/>
        </p:nvSpPr>
        <p:spPr>
          <a:xfrm>
            <a:off x="2166615" y="3678842"/>
            <a:ext cx="2543618" cy="646331"/>
          </a:xfrm>
          <a:prstGeom prst="rect">
            <a:avLst/>
          </a:prstGeom>
          <a:noFill/>
        </p:spPr>
        <p:txBody>
          <a:bodyPr wrap="square" rtlCol="0">
            <a:spAutoFit/>
          </a:bodyPr>
          <a:lstStyle/>
          <a:p>
            <a:pPr algn="ctr"/>
            <a:r>
              <a:rPr lang="en-US" b="1">
                <a:solidFill>
                  <a:schemeClr val="bg1"/>
                </a:solidFill>
                <a:latin typeface="Segoe UI" panose="020B0502040204020203" pitchFamily="34" charset="0"/>
                <a:ea typeface="Microsoft JhengHei" panose="020B0604030504040204" pitchFamily="34" charset="-120"/>
                <a:cs typeface="Segoe UI" panose="020B0502040204020203" pitchFamily="34" charset="0"/>
              </a:rPr>
              <a:t>Voter </a:t>
            </a: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File</a:t>
            </a:r>
            <a:r>
              <a:rPr lang="en-US" b="1">
                <a:solidFill>
                  <a:schemeClr val="bg1"/>
                </a:solidFill>
                <a:latin typeface="Segoe UI" panose="020B0502040204020203" pitchFamily="34" charset="0"/>
                <a:ea typeface="Microsoft JhengHei" panose="020B0604030504040204" pitchFamily="34" charset="-120"/>
                <a:cs typeface="Segoe UI" panose="020B0502040204020203" pitchFamily="34" charset="0"/>
              </a:rPr>
              <a:t> </a:t>
            </a:r>
            <a:endPar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endParaRPr>
          </a:p>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Management</a:t>
            </a:r>
          </a:p>
        </p:txBody>
      </p:sp>
      <p:sp>
        <p:nvSpPr>
          <p:cNvPr id="17" name="TextBox 16"/>
          <p:cNvSpPr txBox="1"/>
          <p:nvPr/>
        </p:nvSpPr>
        <p:spPr>
          <a:xfrm>
            <a:off x="4854671" y="3554721"/>
            <a:ext cx="2543618" cy="923330"/>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Network</a:t>
            </a:r>
          </a:p>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Management </a:t>
            </a:r>
          </a:p>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(Field, Donors)</a:t>
            </a:r>
          </a:p>
        </p:txBody>
      </p:sp>
      <p:sp>
        <p:nvSpPr>
          <p:cNvPr id="18" name="TextBox 17"/>
          <p:cNvSpPr txBox="1"/>
          <p:nvPr/>
        </p:nvSpPr>
        <p:spPr>
          <a:xfrm>
            <a:off x="7486595" y="3673851"/>
            <a:ext cx="2543618" cy="646331"/>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Finance &amp;</a:t>
            </a:r>
          </a:p>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Compliance</a:t>
            </a:r>
          </a:p>
        </p:txBody>
      </p:sp>
      <p:sp>
        <p:nvSpPr>
          <p:cNvPr id="19" name="TextBox 18"/>
          <p:cNvSpPr txBox="1"/>
          <p:nvPr/>
        </p:nvSpPr>
        <p:spPr>
          <a:xfrm>
            <a:off x="1211985" y="4884161"/>
            <a:ext cx="4841393"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Data Management</a:t>
            </a:r>
          </a:p>
        </p:txBody>
      </p:sp>
      <p:sp>
        <p:nvSpPr>
          <p:cNvPr id="20" name="TextBox 19"/>
          <p:cNvSpPr txBox="1"/>
          <p:nvPr/>
        </p:nvSpPr>
        <p:spPr>
          <a:xfrm>
            <a:off x="6198088" y="4887861"/>
            <a:ext cx="4841393"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Backbone (Internal </a:t>
            </a:r>
            <a:r>
              <a:rPr lang="en-US" b="1" dirty="0" err="1">
                <a:solidFill>
                  <a:schemeClr val="bg1"/>
                </a:solidFill>
                <a:latin typeface="Segoe UI" panose="020B0502040204020203" pitchFamily="34" charset="0"/>
                <a:ea typeface="Microsoft JhengHei" panose="020B0604030504040204" pitchFamily="34" charset="-120"/>
                <a:cs typeface="Segoe UI" panose="020B0502040204020203" pitchFamily="34" charset="0"/>
              </a:rPr>
              <a:t>Comms</a:t>
            </a: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 Devices)</a:t>
            </a:r>
          </a:p>
        </p:txBody>
      </p:sp>
      <p:sp>
        <p:nvSpPr>
          <p:cNvPr id="21" name="TextBox 20"/>
          <p:cNvSpPr txBox="1"/>
          <p:nvPr/>
        </p:nvSpPr>
        <p:spPr>
          <a:xfrm>
            <a:off x="572027" y="5623116"/>
            <a:ext cx="1104794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Microsoft JhengHei" panose="020B0604030504040204" pitchFamily="34" charset="-120"/>
                <a:cs typeface="Segoe UI" panose="020B0502040204020203" pitchFamily="34" charset="0"/>
              </a:rPr>
              <a:t>People</a:t>
            </a:r>
          </a:p>
        </p:txBody>
      </p:sp>
    </p:spTree>
    <p:extLst>
      <p:ext uri="{BB962C8B-B14F-4D97-AF65-F5344CB8AC3E}">
        <p14:creationId xmlns:p14="http://schemas.microsoft.com/office/powerpoint/2010/main" val="350222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and Opportunity</a:t>
            </a:r>
          </a:p>
        </p:txBody>
      </p:sp>
      <p:sp>
        <p:nvSpPr>
          <p:cNvPr id="3" name="Text Placeholder 2"/>
          <p:cNvSpPr>
            <a:spLocks noGrp="1"/>
          </p:cNvSpPr>
          <p:nvPr>
            <p:ph type="body" sz="quarter" idx="10"/>
          </p:nvPr>
        </p:nvSpPr>
        <p:spPr>
          <a:xfrm>
            <a:off x="269240" y="1563750"/>
            <a:ext cx="11653523" cy="4709944"/>
          </a:xfrm>
        </p:spPr>
        <p:txBody>
          <a:bodyPr/>
          <a:lstStyle/>
          <a:p>
            <a:pPr marL="571500" indent="-571500">
              <a:buFont typeface="Arial" panose="020B0604020202020204" pitchFamily="34" charset="0"/>
              <a:buChar char="•"/>
            </a:pPr>
            <a:r>
              <a:rPr lang="en-US" dirty="0"/>
              <a:t>Startup-like Challenges</a:t>
            </a:r>
          </a:p>
          <a:p>
            <a:pPr marL="571500" indent="-571500">
              <a:buFont typeface="Arial" panose="020B0604020202020204" pitchFamily="34" charset="0"/>
              <a:buChar char="•"/>
            </a:pPr>
            <a:r>
              <a:rPr lang="en-US" dirty="0"/>
              <a:t>Rapid Scale Up and Down</a:t>
            </a:r>
          </a:p>
          <a:p>
            <a:pPr marL="571500" indent="-571500">
              <a:buFont typeface="Arial" panose="020B0604020202020204" pitchFamily="34" charset="0"/>
              <a:buChar char="•"/>
            </a:pPr>
            <a:r>
              <a:rPr lang="en-US" dirty="0"/>
              <a:t>Big Data &amp; Analytics</a:t>
            </a:r>
          </a:p>
          <a:p>
            <a:pPr marL="571500" indent="-571500">
              <a:buFont typeface="Arial" panose="020B0604020202020204" pitchFamily="34" charset="0"/>
              <a:buChar char="•"/>
            </a:pPr>
            <a:r>
              <a:rPr lang="en-US" dirty="0"/>
              <a:t>Regulation and Compliance</a:t>
            </a:r>
          </a:p>
          <a:p>
            <a:pPr marL="571500" indent="-571500">
              <a:buFont typeface="Arial" panose="020B0604020202020204" pitchFamily="34" charset="0"/>
              <a:buChar char="•"/>
            </a:pPr>
            <a:r>
              <a:rPr lang="en-US" dirty="0"/>
              <a:t>Volunteer &amp; Staff Management</a:t>
            </a:r>
          </a:p>
          <a:p>
            <a:pPr marL="571500" indent="-571500">
              <a:buFont typeface="Arial" panose="020B0604020202020204" pitchFamily="34" charset="0"/>
              <a:buChar char="•"/>
            </a:pPr>
            <a:r>
              <a:rPr lang="en-US" dirty="0"/>
              <a:t>Mobility</a:t>
            </a:r>
          </a:p>
          <a:p>
            <a:pPr marL="571500" indent="-571500">
              <a:buFont typeface="Arial" panose="020B0604020202020204" pitchFamily="34" charset="0"/>
              <a:buChar char="•"/>
            </a:pPr>
            <a:r>
              <a:rPr lang="en-US" dirty="0"/>
              <a:t>Security</a:t>
            </a:r>
          </a:p>
        </p:txBody>
      </p:sp>
    </p:spTree>
    <p:extLst>
      <p:ext uri="{BB962C8B-B14F-4D97-AF65-F5344CB8AC3E}">
        <p14:creationId xmlns:p14="http://schemas.microsoft.com/office/powerpoint/2010/main" val="8563637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Road to Iowa</a:t>
            </a:r>
          </a:p>
        </p:txBody>
      </p:sp>
    </p:spTree>
    <p:extLst>
      <p:ext uri="{BB962C8B-B14F-4D97-AF65-F5344CB8AC3E}">
        <p14:creationId xmlns:p14="http://schemas.microsoft.com/office/powerpoint/2010/main" val="2559248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6575" y="288925"/>
            <a:ext cx="11655425" cy="900113"/>
          </a:xfrm>
        </p:spPr>
        <p:txBody>
          <a:bodyPr/>
          <a:lstStyle/>
          <a:p>
            <a:r>
              <a:rPr lang="en-US" dirty="0"/>
              <a:t>The Iowa Caucuses</a:t>
            </a:r>
          </a:p>
        </p:txBody>
      </p:sp>
      <p:pic>
        <p:nvPicPr>
          <p:cNvPr id="1028" name="Picture 4" descr="Image result for iowa caucus 2016"/>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l="1312" r="1312"/>
          <a:stretch>
            <a:fillRect/>
          </a:stretch>
        </p:blipFill>
        <p:spPr bwMode="auto">
          <a:xfrm>
            <a:off x="91440" y="1971339"/>
            <a:ext cx="5829300" cy="3367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ow Work the Iowa Caucuses"/>
          <p:cNvPicPr>
            <a:picLocks noChangeAspect="1" noChangeArrowheads="1"/>
          </p:cNvPicPr>
          <p:nvPr/>
        </p:nvPicPr>
        <p:blipFill rotWithShape="1">
          <a:blip r:embed="rId4">
            <a:extLst>
              <a:ext uri="{28A0092B-C50C-407E-A947-70E740481C1C}">
                <a14:useLocalDpi xmlns:a14="http://schemas.microsoft.com/office/drawing/2010/main" val="0"/>
              </a:ext>
            </a:extLst>
          </a:blip>
          <a:srcRect l="602" t="6319" r="-602" b="26899"/>
          <a:stretch/>
        </p:blipFill>
        <p:spPr bwMode="auto">
          <a:xfrm>
            <a:off x="6014469" y="1971338"/>
            <a:ext cx="6136892" cy="336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52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KJbguNDNoM"/>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63663159"/>
      </p:ext>
    </p:extLst>
  </p:cSld>
  <p:clrMapOvr>
    <a:masterClrMapping/>
  </p:clrMapOvr>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Microsoft_Ignite_2016_16x9_Template</Template>
  <TotalTime>7045</TotalTime>
  <Words>1105</Words>
  <Application>Microsoft Office PowerPoint</Application>
  <PresentationFormat>Widescreen</PresentationFormat>
  <Paragraphs>214</Paragraphs>
  <Slides>28</Slides>
  <Notes>18</Notes>
  <HiddenSlides>0</HiddenSlides>
  <MMClips>3</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Microsoft JhengHei</vt:lpstr>
      <vt:lpstr>Arial</vt:lpstr>
      <vt:lpstr>Calibri</vt:lpstr>
      <vt:lpstr>Consolas</vt:lpstr>
      <vt:lpstr>Eurostile-Condensed</vt:lpstr>
      <vt:lpstr>Segoe UI</vt:lpstr>
      <vt:lpstr>Segoe UI Light</vt:lpstr>
      <vt:lpstr>Wingdings</vt:lpstr>
      <vt:lpstr>5-50002_Ignite_Breakout_Template</vt:lpstr>
      <vt:lpstr>6-30537_Envision 2016 Concurrent Template_Dark</vt:lpstr>
      <vt:lpstr>1_5-50002_Ignite_Breakout_Template</vt:lpstr>
      <vt:lpstr>Office Theme</vt:lpstr>
      <vt:lpstr>The Road to the White House Goes Through the Cloud  How Data Will Decide the Next President</vt:lpstr>
      <vt:lpstr>PowerPoint Presentation</vt:lpstr>
      <vt:lpstr>Why Microsoft? </vt:lpstr>
      <vt:lpstr>Campaign Landscape</vt:lpstr>
      <vt:lpstr>Campaign Structure</vt:lpstr>
      <vt:lpstr>Challenges and Opportunity</vt:lpstr>
      <vt:lpstr>The Road to Iowa</vt:lpstr>
      <vt:lpstr>The Iowa Caucuses</vt:lpstr>
      <vt:lpstr>PowerPoint Presentation</vt:lpstr>
      <vt:lpstr>PowerPoint Presentation</vt:lpstr>
      <vt:lpstr>Precinct reporting</vt:lpstr>
      <vt:lpstr>Collection and Verification</vt:lpstr>
      <vt:lpstr>Results Release and Reporting</vt:lpstr>
      <vt:lpstr>The Road to the Conventions</vt:lpstr>
      <vt:lpstr>PowerPoint Presentation</vt:lpstr>
      <vt:lpstr>Republican National Convention</vt:lpstr>
      <vt:lpstr>Democratic National Convention</vt:lpstr>
      <vt:lpstr>Microsoft Pulse</vt:lpstr>
      <vt:lpstr>Pulse in the 2016 elections</vt:lpstr>
      <vt:lpstr>Demo</vt:lpstr>
      <vt:lpstr>PowerPoint Presentation</vt:lpstr>
      <vt:lpstr>Working with Partners</vt:lpstr>
      <vt:lpstr>PowerPoint Presentation</vt:lpstr>
      <vt:lpstr>PowerPoint Presentation</vt:lpstr>
      <vt:lpstr>PowerPoint Presentation</vt:lpstr>
      <vt:lpstr>NGP VAN is the leading technology provider to Democratic and progressive campaigns and organizations, offering clients an integrated platform of the best fundraising, digital, and organizing products.</vt:lpstr>
      <vt:lpstr>Best Ask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to the White House Goes Through the Cloud: How data will decide the next President</dc:title>
  <dc:creator>Joel Cochran (CELA)</dc:creator>
  <cp:lastModifiedBy>Joel Cochran (CELA)</cp:lastModifiedBy>
  <cp:revision>81</cp:revision>
  <dcterms:created xsi:type="dcterms:W3CDTF">2016-07-12T19:15:10Z</dcterms:created>
  <dcterms:modified xsi:type="dcterms:W3CDTF">2016-10-04T13:56:57Z</dcterms:modified>
</cp:coreProperties>
</file>